
<file path=[Content_Types].xml><?xml version="1.0" encoding="utf-8"?>
<Types xmlns="http://schemas.openxmlformats.org/package/2006/content-types">
  <Default ContentType="image/svg+xml" Extension="sv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1.xml"/>
  <Override ContentType="application/vnd.openxmlformats-officedocument.presentationml.slideMaster+xml" PartName="/ppt/slideMasters/slideMaster1.xml"/>
  <Override ContentType="application/vnd.openxmlformats-officedocument.presentationml.slideLayout+xml" PartName="/ppt/slideLayouts/slideLayout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12192000"/>
  <p:notesSz cx="6858000" cy="12192000"/>
  <p:defaultTextStyle>
    <a:defPPr lvl="0"/>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1.xml><?xml version="1.0" encoding="utf-8"?>
<a:tblStyleLst xmlns:a="http://schemas.openxmlformats.org/drawingml/2006/main" xmlns:r="http://schemas.openxmlformats.org/officeDocument/2006/relationships" def="{90651C3A-4460-11DB-9652-00E08161165F}">
  <a:tblStyle styleId="{5C22544A-7EE6-4342-B048-85BDC9FD1C3A}" styleName="Srednji stil 2 - Isticanje 1">
    <a:wholeTbl>
      <a:tcTxStyle>
        <a:fontRef idx="minor">
          <a:prstClr val="black"/>
        </a:fontRef>
        <a:schemeClr val="dk1"/>
      </a:tcTxStyle>
      <a:tcStyle>
        <a:tcBdr>
          <a:left>
            <a:ln cmpd="sng" w="12700">
              <a:solidFill>
                <a:schemeClr val="lt1"/>
              </a:solidFill>
            </a:ln>
          </a:left>
          <a:right>
            <a:ln cmpd="sng" w="12700">
              <a:solidFill>
                <a:schemeClr val="lt1"/>
              </a:solidFill>
            </a:ln>
          </a:right>
          <a:top>
            <a:ln cmpd="sng" w="12700">
              <a:solidFill>
                <a:schemeClr val="lt1"/>
              </a:solidFill>
            </a:ln>
          </a:top>
          <a:bottom>
            <a:ln cmpd="sng" w="12700">
              <a:solidFill>
                <a:schemeClr val="lt1"/>
              </a:solidFill>
            </a:ln>
          </a:bottom>
          <a:insideH>
            <a:ln cmpd="sng" w="12700">
              <a:solidFill>
                <a:schemeClr val="lt1"/>
              </a:solidFill>
            </a:ln>
          </a:insideH>
          <a:insideV>
            <a:ln cmpd="sng"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cmpd="sng" w="38100">
              <a:solidFill>
                <a:schemeClr val="lt1"/>
              </a:solidFill>
            </a:ln>
          </a:top>
        </a:tcBdr>
        <a:fill>
          <a:solidFill>
            <a:schemeClr val="accent1"/>
          </a:solidFill>
        </a:fill>
      </a:tcStyle>
    </a:lastRow>
    <a:firstRow>
      <a:tcTxStyle b="on">
        <a:fontRef idx="minor">
          <a:prstClr val="black"/>
        </a:fontRef>
        <a:schemeClr val="lt1"/>
      </a:tcTxStyle>
      <a:tcStyle>
        <a:tcBdr>
          <a:bottom>
            <a:ln cmpd="sng" w="38100">
              <a:solidFill>
                <a:schemeClr val="lt1"/>
              </a:solidFill>
            </a:ln>
          </a:bottom>
        </a:tcBdr>
        <a:fill>
          <a:solidFill>
            <a:schemeClr val="accent1"/>
          </a:solidFill>
        </a:fill>
      </a:tcStyle>
    </a:firstRow>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tableStyles" Target="tableStyles1.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135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mailto:dprkacin@gmail.com;" TargetMode="External"/><Relationship Id="rId13" Type="http://schemas.openxmlformats.org/officeDocument/2006/relationships/hyperlink" Target="mailto:simickristina08@gmail.com;" TargetMode="External"/><Relationship Id="rId18" Type="http://schemas.openxmlformats.org/officeDocument/2006/relationships/hyperlink" Target="mailto:franjojjkuc@gmail.com;" TargetMode="External"/><Relationship Id="rId3" Type="http://schemas.openxmlformats.org/officeDocument/2006/relationships/hyperlink" Target="mailto:sokac755@gmail.com;" TargetMode="External"/><Relationship Id="rId21" Type="http://schemas.openxmlformats.org/officeDocument/2006/relationships/hyperlink" Target="mailto:cutura.marijan123@gmail.com;" TargetMode="External"/><Relationship Id="rId7" Type="http://schemas.openxmlformats.org/officeDocument/2006/relationships/hyperlink" Target="mailto:goranbatinic4@gmail.com;" TargetMode="External"/><Relationship Id="rId12" Type="http://schemas.openxmlformats.org/officeDocument/2006/relationships/hyperlink" Target="mailto:antecurcic2505@gmail.com;" TargetMode="External"/><Relationship Id="rId17" Type="http://schemas.openxmlformats.org/officeDocument/2006/relationships/hyperlink" Target="mailto:kneznikola5@gmail.com;" TargetMode="External"/><Relationship Id="rId2" Type="http://schemas.openxmlformats.org/officeDocument/2006/relationships/notesSlide" Target="../notesSlides/notesSlide8.xml"/><Relationship Id="rId16" Type="http://schemas.openxmlformats.org/officeDocument/2006/relationships/hyperlink" Target="mailto:ivica9juric@gmail.com;" TargetMode="External"/><Relationship Id="rId20" Type="http://schemas.openxmlformats.org/officeDocument/2006/relationships/hyperlink" Target="mailto:msolar.ivanjska@gmail.com;" TargetMode="External"/><Relationship Id="rId1" Type="http://schemas.openxmlformats.org/officeDocument/2006/relationships/slideLayout" Target="../slideLayouts/slideLayout1.xml"/><Relationship Id="rId6" Type="http://schemas.openxmlformats.org/officeDocument/2006/relationships/hyperlink" Target="mailto:nikjosip@gmail.com;" TargetMode="External"/><Relationship Id="rId11" Type="http://schemas.openxmlformats.org/officeDocument/2006/relationships/hyperlink" Target="mailto:goran.milic983@gmail.com;" TargetMode="External"/><Relationship Id="rId24" Type="http://schemas.openxmlformats.org/officeDocument/2006/relationships/hyperlink" Target="mailto:geljicmv@gmail.com;" TargetMode="External"/><Relationship Id="rId5" Type="http://schemas.openxmlformats.org/officeDocument/2006/relationships/hyperlink" Target="mailto:vinko_18@hotmail.com;" TargetMode="External"/><Relationship Id="rId15" Type="http://schemas.openxmlformats.org/officeDocument/2006/relationships/hyperlink" Target="mailto:borovicadoo@gmail.com;" TargetMode="External"/><Relationship Id="rId23" Type="http://schemas.openxmlformats.org/officeDocument/2006/relationships/hyperlink" Target="mailto:josip.jerkovic1@gmail.com;" TargetMode="External"/><Relationship Id="rId10" Type="http://schemas.openxmlformats.org/officeDocument/2006/relationships/hyperlink" Target="mailto:igor.sarajevo@live.com;" TargetMode="External"/><Relationship Id="rId19" Type="http://schemas.openxmlformats.org/officeDocument/2006/relationships/hyperlink" Target="mailto:ljiljana.dosen@gradgradiska.com;" TargetMode="External"/><Relationship Id="rId4" Type="http://schemas.openxmlformats.org/officeDocument/2006/relationships/hyperlink" Target="mailto:brkicmato@gmail.com;" TargetMode="External"/><Relationship Id="rId9" Type="http://schemas.openxmlformats.org/officeDocument/2006/relationships/hyperlink" Target="mailto:slaven.corluka@hotmail.com;" TargetMode="External"/><Relationship Id="rId14" Type="http://schemas.openxmlformats.org/officeDocument/2006/relationships/hyperlink" Target="mailto:miseticantonija1@gmail.com;" TargetMode="External"/><Relationship Id="rId22" Type="http://schemas.openxmlformats.org/officeDocument/2006/relationships/hyperlink" Target="mailto:nedeljkoperic@hot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3B45"/>
        </a:solidFill>
        <a:effectLst/>
      </p:bgPr>
    </p:bg>
    <p:spTree>
      <p:nvGrpSpPr>
        <p:cNvPr id="1" name=""/>
        <p:cNvGrpSpPr/>
        <p:nvPr/>
      </p:nvGrpSpPr>
      <p:grpSpPr>
        <a:xfrm>
          <a:off x="0" y="0"/>
          <a:ext cx="0" cy="0"/>
          <a:chOff x="0" y="0"/>
          <a:chExt cx="0" cy="0"/>
        </a:xfrm>
      </p:grpSpPr>
      <p:sp>
        <p:nvSpPr>
          <p:cNvPr id="5" name="Text 3"/>
          <p:cNvSpPr/>
          <p:nvPr/>
        </p:nvSpPr>
        <p:spPr>
          <a:xfrm>
            <a:off x="822960" y="1417320"/>
            <a:ext cx="9144000" cy="365760"/>
          </a:xfrm>
          <a:prstGeom prst="rect">
            <a:avLst/>
          </a:prstGeom>
          <a:noFill/>
          <a:ln/>
        </p:spPr>
        <p:txBody>
          <a:bodyPr wrap="square" lIns="0" tIns="0" rIns="0" bIns="0" rtlCol="0" anchor="ctr"/>
          <a:lstStyle/>
          <a:p>
            <a:pPr marL="0" indent="0">
              <a:buNone/>
            </a:pPr>
            <a:r>
              <a:rPr lang="en-US" sz="1400" b="1" kern="0" spc="200" dirty="0">
                <a:solidFill>
                  <a:srgbClr val="FF6B4A"/>
                </a:solidFill>
                <a:latin typeface="Calibri" pitchFamily="34" charset="0"/>
                <a:ea typeface="Calibri" pitchFamily="34" charset="-122"/>
                <a:cs typeface="Calibri" pitchFamily="34" charset="-120"/>
              </a:rPr>
              <a:t>OPĆI IZBORI U BOSNI I HERCEGOVINI · 2026.</a:t>
            </a:r>
            <a:endParaRPr lang="en-US" sz="1400" dirty="0"/>
          </a:p>
        </p:txBody>
      </p:sp>
      <p:sp>
        <p:nvSpPr>
          <p:cNvPr id="6" name="Text 4"/>
          <p:cNvSpPr/>
          <p:nvPr/>
        </p:nvSpPr>
        <p:spPr>
          <a:xfrm>
            <a:off x="777240" y="1874520"/>
            <a:ext cx="9692640" cy="1920240"/>
          </a:xfrm>
          <a:prstGeom prst="rect">
            <a:avLst/>
          </a:prstGeom>
          <a:noFill/>
          <a:ln/>
        </p:spPr>
        <p:txBody>
          <a:bodyPr wrap="square" lIns="0" tIns="0" rIns="0" bIns="0" rtlCol="0" anchor="ctr"/>
          <a:lstStyle/>
          <a:p>
            <a:pPr marL="0" indent="0">
              <a:lnSpc>
                <a:spcPct val="108000"/>
              </a:lnSpc>
              <a:buNone/>
            </a:pPr>
            <a:r>
              <a:rPr lang="en-US" sz="4400" b="1" dirty="0">
                <a:solidFill>
                  <a:srgbClr val="FFFFFF"/>
                </a:solidFill>
                <a:latin typeface="Calibri" pitchFamily="34" charset="0"/>
                <a:ea typeface="Calibri" pitchFamily="34" charset="-122"/>
                <a:cs typeface="Calibri" pitchFamily="34" charset="-120"/>
              </a:rPr>
              <a:t>Upute za prijavu za glasovanje</a:t>
            </a:r>
            <a:endParaRPr lang="en-US" sz="4400" dirty="0"/>
          </a:p>
          <a:p>
            <a:pPr marL="0" indent="0">
              <a:lnSpc>
                <a:spcPct val="108000"/>
              </a:lnSpc>
              <a:buNone/>
            </a:pPr>
            <a:r>
              <a:rPr lang="en-US" sz="4400" b="1" dirty="0">
                <a:solidFill>
                  <a:srgbClr val="FFFFFF"/>
                </a:solidFill>
                <a:latin typeface="Calibri" pitchFamily="34" charset="0"/>
                <a:ea typeface="Calibri" pitchFamily="34" charset="-122"/>
                <a:cs typeface="Calibri" pitchFamily="34" charset="-120"/>
              </a:rPr>
              <a:t>izvan Bosne i Hercegovine</a:t>
            </a:r>
            <a:endParaRPr lang="en-US" sz="4400" dirty="0"/>
          </a:p>
        </p:txBody>
      </p:sp>
      <p:sp>
        <p:nvSpPr>
          <p:cNvPr id="7" name="Shape 5"/>
          <p:cNvSpPr/>
          <p:nvPr/>
        </p:nvSpPr>
        <p:spPr>
          <a:xfrm>
            <a:off x="822960" y="3977640"/>
            <a:ext cx="2011680" cy="0"/>
          </a:xfrm>
          <a:prstGeom prst="line">
            <a:avLst/>
          </a:prstGeom>
          <a:noFill/>
          <a:ln w="25400">
            <a:solidFill>
              <a:srgbClr val="FF6B4A"/>
            </a:solidFill>
            <a:prstDash val="solid"/>
          </a:ln>
        </p:spPr>
      </p:sp>
      <p:sp>
        <p:nvSpPr>
          <p:cNvPr id="8" name="Shape 6"/>
          <p:cNvSpPr/>
          <p:nvPr/>
        </p:nvSpPr>
        <p:spPr>
          <a:xfrm>
            <a:off x="777240" y="4251960"/>
            <a:ext cx="4846320" cy="960120"/>
          </a:xfrm>
          <a:prstGeom prst="roundRect">
            <a:avLst>
              <a:gd name="adj" fmla="val 8571"/>
            </a:avLst>
          </a:prstGeom>
          <a:solidFill>
            <a:srgbClr val="07262D"/>
          </a:solidFill>
          <a:ln/>
        </p:spPr>
      </p:sp>
      <p:sp>
        <p:nvSpPr>
          <p:cNvPr id="10" name="Text 7"/>
          <p:cNvSpPr/>
          <p:nvPr/>
        </p:nvSpPr>
        <p:spPr>
          <a:xfrm>
            <a:off x="1034415" y="4246245"/>
            <a:ext cx="3794760" cy="960120"/>
          </a:xfrm>
          <a:prstGeom prst="rect">
            <a:avLst/>
          </a:prstGeom>
          <a:noFill/>
          <a:ln/>
        </p:spPr>
        <p:txBody>
          <a:bodyPr wrap="square" lIns="0" tIns="0" rIns="0" bIns="0" rtlCol="0" anchor="ctr"/>
          <a:lstStyle/>
          <a:p>
            <a:pPr marL="0" indent="0">
              <a:lnSpc>
                <a:spcPct val="118000"/>
              </a:lnSpc>
              <a:buNone/>
            </a:pPr>
            <a:r>
              <a:rPr lang="en-US" sz="1400" b="1" dirty="0">
                <a:solidFill>
                  <a:srgbClr val="CDEDE8"/>
                </a:solidFill>
                <a:latin typeface="Calibri" pitchFamily="34" charset="0"/>
                <a:ea typeface="Calibri" pitchFamily="34" charset="-122"/>
                <a:cs typeface="Calibri" pitchFamily="34" charset="-120"/>
              </a:rPr>
              <a:t>dr. sc. Goran Batinić</a:t>
            </a:r>
            <a:endParaRPr lang="en-US" sz="1400" dirty="0"/>
          </a:p>
          <a:p>
            <a:pPr marL="0" indent="0">
              <a:lnSpc>
                <a:spcPct val="118000"/>
              </a:lnSpc>
              <a:buNone/>
            </a:pPr>
            <a:r>
              <a:rPr lang="en-US" sz="1150" dirty="0">
                <a:solidFill>
                  <a:srgbClr val="CDEDE8"/>
                </a:solidFill>
                <a:latin typeface="Calibri" pitchFamily="34" charset="0"/>
                <a:ea typeface="Calibri" pitchFamily="34" charset="-122"/>
                <a:cs typeface="Calibri" pitchFamily="34" charset="-120"/>
              </a:rPr>
              <a:t>Koordinator ŽO HDZ-a BiH Županije Središnja Bosna za glasovanje izvan BiH</a:t>
            </a:r>
            <a:endParaRPr lang="en-US" sz="1400" dirty="0"/>
          </a:p>
        </p:txBody>
      </p:sp>
      <p:pic>
        <p:nvPicPr>
          <p:cNvPr id="12" name="Grafika 11" descr="Envelope with solid fill">
            <a:extLst>
              <a:ext uri="{FF2B5EF4-FFF2-40B4-BE49-F238E27FC236}">
                <a16:creationId xmlns:a16="http://schemas.microsoft.com/office/drawing/2014/main" id="{61A10ED9-F348-B2C3-23BC-D34BD2921F5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376021" y="3295261"/>
            <a:ext cx="1181877" cy="118187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AF8"/>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640080"/>
          </a:xfrm>
          <a:prstGeom prst="rect">
            <a:avLst/>
          </a:prstGeom>
          <a:noFill/>
          <a:ln/>
        </p:spPr>
        <p:txBody>
          <a:bodyPr wrap="square" lIns="0" tIns="0" rIns="0" bIns="0" rtlCol="0" anchor="ctr"/>
          <a:lstStyle/>
          <a:p>
            <a:pPr marL="0" indent="0">
              <a:buNone/>
            </a:pPr>
            <a:r>
              <a:rPr lang="en-US" sz="3000" b="1" dirty="0">
                <a:solidFill>
                  <a:srgbClr val="0B3B45"/>
                </a:solidFill>
                <a:latin typeface="Calibri" pitchFamily="34" charset="0"/>
                <a:ea typeface="Calibri" pitchFamily="34" charset="-122"/>
                <a:cs typeface="Calibri" pitchFamily="34" charset="-120"/>
              </a:rPr>
              <a:t>Osnovne informacije</a:t>
            </a:r>
            <a:endParaRPr lang="en-US" sz="3000" dirty="0"/>
          </a:p>
        </p:txBody>
      </p:sp>
      <p:sp>
        <p:nvSpPr>
          <p:cNvPr id="4" name="Shape 2"/>
          <p:cNvSpPr/>
          <p:nvPr/>
        </p:nvSpPr>
        <p:spPr>
          <a:xfrm>
            <a:off x="640080" y="1600200"/>
            <a:ext cx="3493008" cy="2148840"/>
          </a:xfrm>
          <a:prstGeom prst="roundRect">
            <a:avLst>
              <a:gd name="adj" fmla="val 3830"/>
            </a:avLst>
          </a:prstGeom>
          <a:solidFill>
            <a:srgbClr val="FFFFFF"/>
          </a:solidFill>
          <a:ln/>
          <a:effectLst>
            <a:outerShdw blurRad="101600" dist="25400" dir="5400000" algn="bl" rotWithShape="0">
              <a:srgbClr val="0B3B45">
                <a:alpha val="12000"/>
              </a:srgbClr>
            </a:outerShdw>
          </a:effectLst>
        </p:spPr>
      </p:sp>
      <p:pic>
        <p:nvPicPr>
          <p:cNvPr id="5" name="Image 0" descr="preencoded.png"/>
          <p:cNvPicPr>
            <a:picLocks noChangeAspect="1"/>
          </p:cNvPicPr>
          <p:nvPr/>
        </p:nvPicPr>
        <p:blipFill>
          <a:blip r:embed="rId3"/>
          <a:stretch>
            <a:fillRect/>
          </a:stretch>
        </p:blipFill>
        <p:spPr>
          <a:xfrm>
            <a:off x="932688" y="1892808"/>
            <a:ext cx="502920" cy="502920"/>
          </a:xfrm>
          <a:prstGeom prst="rect">
            <a:avLst/>
          </a:prstGeom>
        </p:spPr>
      </p:pic>
      <p:sp>
        <p:nvSpPr>
          <p:cNvPr id="6" name="Text 3"/>
          <p:cNvSpPr/>
          <p:nvPr/>
        </p:nvSpPr>
        <p:spPr>
          <a:xfrm>
            <a:off x="932688" y="2514600"/>
            <a:ext cx="2944368" cy="36576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Rok za prijavu</a:t>
            </a:r>
            <a:endParaRPr lang="en-US" sz="1400" dirty="0"/>
          </a:p>
        </p:txBody>
      </p:sp>
      <p:sp>
        <p:nvSpPr>
          <p:cNvPr id="7" name="Text 4"/>
          <p:cNvSpPr/>
          <p:nvPr/>
        </p:nvSpPr>
        <p:spPr>
          <a:xfrm>
            <a:off x="932688" y="2898648"/>
            <a:ext cx="2944368" cy="777240"/>
          </a:xfrm>
          <a:prstGeom prst="rect">
            <a:avLst/>
          </a:prstGeom>
          <a:noFill/>
          <a:ln/>
        </p:spPr>
        <p:txBody>
          <a:bodyPr wrap="square" lIns="0" tIns="0" rIns="0" bIns="0" rtlCol="0" anchor="ctr"/>
          <a:lstStyle/>
          <a:p>
            <a:pPr marL="0" indent="0">
              <a:lnSpc>
                <a:spcPct val="115000"/>
              </a:lnSpc>
              <a:buNone/>
            </a:pPr>
            <a:r>
              <a:rPr lang="en-US" sz="1400" dirty="0">
                <a:solidFill>
                  <a:srgbClr val="0F2A30"/>
                </a:solidFill>
                <a:latin typeface="Calibri" pitchFamily="34" charset="0"/>
                <a:ea typeface="Calibri" pitchFamily="34" charset="-122"/>
                <a:cs typeface="Calibri" pitchFamily="34" charset="-120"/>
              </a:rPr>
              <a:t>Prijava birača za glasovanje putem pošte traje do 21. srpnja 2026. godine.</a:t>
            </a:r>
            <a:endParaRPr lang="en-US" sz="1400" dirty="0"/>
          </a:p>
        </p:txBody>
      </p:sp>
      <p:sp>
        <p:nvSpPr>
          <p:cNvPr id="8" name="Shape 5"/>
          <p:cNvSpPr/>
          <p:nvPr/>
        </p:nvSpPr>
        <p:spPr>
          <a:xfrm>
            <a:off x="4389120" y="1600200"/>
            <a:ext cx="3493008" cy="2148840"/>
          </a:xfrm>
          <a:prstGeom prst="roundRect">
            <a:avLst>
              <a:gd name="adj" fmla="val 3830"/>
            </a:avLst>
          </a:prstGeom>
          <a:solidFill>
            <a:srgbClr val="FFFFFF"/>
          </a:solidFill>
          <a:ln/>
          <a:effectLst>
            <a:outerShdw blurRad="101600" dist="25400" dir="5400000" algn="bl" rotWithShape="0">
              <a:srgbClr val="0B3B45">
                <a:alpha val="12000"/>
              </a:srgbClr>
            </a:outerShdw>
          </a:effectLst>
        </p:spPr>
      </p:sp>
      <p:pic>
        <p:nvPicPr>
          <p:cNvPr id="9" name="Image 1" descr="preencoded.png"/>
          <p:cNvPicPr>
            <a:picLocks noChangeAspect="1"/>
          </p:cNvPicPr>
          <p:nvPr/>
        </p:nvPicPr>
        <p:blipFill>
          <a:blip r:embed="rId4"/>
          <a:stretch>
            <a:fillRect/>
          </a:stretch>
        </p:blipFill>
        <p:spPr>
          <a:xfrm>
            <a:off x="4681728" y="1892808"/>
            <a:ext cx="502920" cy="502920"/>
          </a:xfrm>
          <a:prstGeom prst="rect">
            <a:avLst/>
          </a:prstGeom>
        </p:spPr>
      </p:pic>
      <p:sp>
        <p:nvSpPr>
          <p:cNvPr id="10" name="Text 6"/>
          <p:cNvSpPr/>
          <p:nvPr/>
        </p:nvSpPr>
        <p:spPr>
          <a:xfrm>
            <a:off x="4681728" y="2514600"/>
            <a:ext cx="2944368" cy="36576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Način prijave</a:t>
            </a:r>
            <a:endParaRPr lang="en-US" sz="1400" dirty="0"/>
          </a:p>
        </p:txBody>
      </p:sp>
      <p:sp>
        <p:nvSpPr>
          <p:cNvPr id="11" name="Text 7"/>
          <p:cNvSpPr/>
          <p:nvPr/>
        </p:nvSpPr>
        <p:spPr>
          <a:xfrm>
            <a:off x="4681728" y="2898648"/>
            <a:ext cx="2944368" cy="777240"/>
          </a:xfrm>
          <a:prstGeom prst="rect">
            <a:avLst/>
          </a:prstGeom>
          <a:noFill/>
          <a:ln/>
        </p:spPr>
        <p:txBody>
          <a:bodyPr wrap="square" lIns="0" tIns="0" rIns="0" bIns="0" rtlCol="0" anchor="ctr"/>
          <a:lstStyle/>
          <a:p>
            <a:pPr marL="0" indent="0">
              <a:lnSpc>
                <a:spcPct val="115000"/>
              </a:lnSpc>
              <a:buNone/>
            </a:pPr>
            <a:r>
              <a:rPr lang="en-US" sz="1400" dirty="0">
                <a:solidFill>
                  <a:srgbClr val="0F2A30"/>
                </a:solidFill>
                <a:latin typeface="Calibri" pitchFamily="34" charset="0"/>
                <a:ea typeface="Calibri" pitchFamily="34" charset="-122"/>
                <a:cs typeface="Calibri" pitchFamily="34" charset="-120"/>
              </a:rPr>
              <a:t>Prijava se podnosi online, putem portala e-Izbori: eizbori.izbori.ba.</a:t>
            </a:r>
            <a:endParaRPr lang="en-US" sz="1400" dirty="0"/>
          </a:p>
        </p:txBody>
      </p:sp>
      <p:sp>
        <p:nvSpPr>
          <p:cNvPr id="12" name="Shape 8"/>
          <p:cNvSpPr/>
          <p:nvPr/>
        </p:nvSpPr>
        <p:spPr>
          <a:xfrm>
            <a:off x="8138160" y="1600200"/>
            <a:ext cx="3493008" cy="2148840"/>
          </a:xfrm>
          <a:prstGeom prst="roundRect">
            <a:avLst>
              <a:gd name="adj" fmla="val 3830"/>
            </a:avLst>
          </a:prstGeom>
          <a:solidFill>
            <a:srgbClr val="FFFFFF"/>
          </a:solidFill>
          <a:ln/>
          <a:effectLst>
            <a:outerShdw blurRad="101600" dist="25400" dir="5400000" algn="bl" rotWithShape="0">
              <a:srgbClr val="0B3B45">
                <a:alpha val="12000"/>
              </a:srgbClr>
            </a:outerShdw>
          </a:effectLst>
        </p:spPr>
      </p:sp>
      <p:pic>
        <p:nvPicPr>
          <p:cNvPr id="13" name="Image 2" descr="preencoded.png"/>
          <p:cNvPicPr>
            <a:picLocks noChangeAspect="1"/>
          </p:cNvPicPr>
          <p:nvPr/>
        </p:nvPicPr>
        <p:blipFill>
          <a:blip r:embed="rId5"/>
          <a:stretch>
            <a:fillRect/>
          </a:stretch>
        </p:blipFill>
        <p:spPr>
          <a:xfrm>
            <a:off x="8430768" y="1892808"/>
            <a:ext cx="502920" cy="502920"/>
          </a:xfrm>
          <a:prstGeom prst="rect">
            <a:avLst/>
          </a:prstGeom>
        </p:spPr>
      </p:pic>
      <p:sp>
        <p:nvSpPr>
          <p:cNvPr id="14" name="Text 9"/>
          <p:cNvSpPr/>
          <p:nvPr/>
        </p:nvSpPr>
        <p:spPr>
          <a:xfrm>
            <a:off x="8430768" y="2514600"/>
            <a:ext cx="2944368" cy="36576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Uvjeti za prijavu</a:t>
            </a:r>
            <a:endParaRPr lang="en-US" sz="1400" dirty="0"/>
          </a:p>
        </p:txBody>
      </p:sp>
      <p:sp>
        <p:nvSpPr>
          <p:cNvPr id="15" name="Text 10"/>
          <p:cNvSpPr/>
          <p:nvPr/>
        </p:nvSpPr>
        <p:spPr>
          <a:xfrm>
            <a:off x="8430768" y="2898648"/>
            <a:ext cx="2944368" cy="777240"/>
          </a:xfrm>
          <a:prstGeom prst="rect">
            <a:avLst/>
          </a:prstGeom>
          <a:noFill/>
          <a:ln/>
        </p:spPr>
        <p:txBody>
          <a:bodyPr wrap="square" lIns="0" tIns="0" rIns="0" bIns="0" rtlCol="0" anchor="ctr"/>
          <a:lstStyle/>
          <a:p>
            <a:pPr marL="0" indent="0">
              <a:lnSpc>
                <a:spcPct val="115000"/>
              </a:lnSpc>
              <a:buNone/>
            </a:pPr>
            <a:r>
              <a:rPr lang="en-US" sz="1400" dirty="0">
                <a:solidFill>
                  <a:srgbClr val="0F2A30"/>
                </a:solidFill>
                <a:latin typeface="Calibri" pitchFamily="34" charset="0"/>
                <a:ea typeface="Calibri" pitchFamily="34" charset="-122"/>
                <a:cs typeface="Calibri" pitchFamily="34" charset="-120"/>
              </a:rPr>
              <a:t>Isključivo državljani BiH s važećim identifikacijskim dokumentom na dan izbora (4.10.2026.).</a:t>
            </a:r>
            <a:endParaRPr lang="en-US" sz="1400" dirty="0"/>
          </a:p>
        </p:txBody>
      </p:sp>
      <p:sp>
        <p:nvSpPr>
          <p:cNvPr id="16" name="Shape 11"/>
          <p:cNvSpPr/>
          <p:nvPr/>
        </p:nvSpPr>
        <p:spPr>
          <a:xfrm>
            <a:off x="640080" y="4023360"/>
            <a:ext cx="5358384" cy="1874520"/>
          </a:xfrm>
          <a:prstGeom prst="roundRect">
            <a:avLst>
              <a:gd name="adj" fmla="val 4390"/>
            </a:avLst>
          </a:prstGeom>
          <a:solidFill>
            <a:srgbClr val="FFEDE7"/>
          </a:solidFill>
          <a:ln/>
          <a:effectLst>
            <a:outerShdw blurRad="101600" dist="25400" dir="5400000" algn="bl" rotWithShape="0">
              <a:srgbClr val="0B3B45">
                <a:alpha val="12000"/>
              </a:srgbClr>
            </a:outerShdw>
          </a:effectLst>
        </p:spPr>
      </p:sp>
      <p:pic>
        <p:nvPicPr>
          <p:cNvPr id="17" name="Image 3" descr="preencoded.png"/>
          <p:cNvPicPr>
            <a:picLocks noChangeAspect="1"/>
          </p:cNvPicPr>
          <p:nvPr/>
        </p:nvPicPr>
        <p:blipFill>
          <a:blip r:embed="rId6"/>
          <a:stretch>
            <a:fillRect/>
          </a:stretch>
        </p:blipFill>
        <p:spPr>
          <a:xfrm>
            <a:off x="932688" y="4297680"/>
            <a:ext cx="457200" cy="457200"/>
          </a:xfrm>
          <a:prstGeom prst="rect">
            <a:avLst/>
          </a:prstGeom>
        </p:spPr>
      </p:pic>
      <p:sp>
        <p:nvSpPr>
          <p:cNvPr id="18" name="Text 12"/>
          <p:cNvSpPr/>
          <p:nvPr/>
        </p:nvSpPr>
        <p:spPr>
          <a:xfrm>
            <a:off x="1554480" y="4279392"/>
            <a:ext cx="4169664" cy="50292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Dokument koji ističe do dana izbora</a:t>
            </a:r>
            <a:endParaRPr lang="en-US" sz="1400" dirty="0"/>
          </a:p>
        </p:txBody>
      </p:sp>
      <p:sp>
        <p:nvSpPr>
          <p:cNvPr id="19" name="Text 13"/>
          <p:cNvSpPr/>
          <p:nvPr/>
        </p:nvSpPr>
        <p:spPr>
          <a:xfrm>
            <a:off x="932688" y="4864608"/>
            <a:ext cx="4773168" cy="914400"/>
          </a:xfrm>
          <a:prstGeom prst="rect">
            <a:avLst/>
          </a:prstGeom>
          <a:noFill/>
          <a:ln/>
        </p:spPr>
        <p:txBody>
          <a:bodyPr wrap="square" lIns="0" tIns="0" rIns="0" bIns="0" rtlCol="0" anchor="ctr"/>
          <a:lstStyle/>
          <a:p>
            <a:pPr marL="0" indent="0">
              <a:lnSpc>
                <a:spcPct val="118000"/>
              </a:lnSpc>
              <a:buNone/>
            </a:pPr>
            <a:r>
              <a:rPr lang="en-US" sz="1400" dirty="0">
                <a:solidFill>
                  <a:srgbClr val="0F2A30"/>
                </a:solidFill>
                <a:latin typeface="Calibri" pitchFamily="34" charset="0"/>
                <a:ea typeface="Calibri" pitchFamily="34" charset="-122"/>
                <a:cs typeface="Calibri" pitchFamily="34" charset="-120"/>
              </a:rPr>
              <a:t>Ako je identifikacijski dokument bio važeći prilikom prijave, ali istječe do dana održavanja izbora, uz glasački paket potrebno je dostaviti novi važeći dokument.</a:t>
            </a:r>
            <a:endParaRPr lang="en-US" sz="1400" dirty="0"/>
          </a:p>
        </p:txBody>
      </p:sp>
      <p:sp>
        <p:nvSpPr>
          <p:cNvPr id="20" name="Shape 14"/>
          <p:cNvSpPr/>
          <p:nvPr/>
        </p:nvSpPr>
        <p:spPr>
          <a:xfrm>
            <a:off x="6254496" y="4023360"/>
            <a:ext cx="5358384" cy="1874520"/>
          </a:xfrm>
          <a:prstGeom prst="roundRect">
            <a:avLst>
              <a:gd name="adj" fmla="val 4390"/>
            </a:avLst>
          </a:prstGeom>
          <a:solidFill>
            <a:srgbClr val="FFEDE7"/>
          </a:solidFill>
          <a:ln/>
          <a:effectLst>
            <a:outerShdw blurRad="101600" dist="25400" dir="5400000" algn="bl" rotWithShape="0">
              <a:srgbClr val="0B3B45">
                <a:alpha val="12000"/>
              </a:srgbClr>
            </a:outerShdw>
          </a:effectLst>
        </p:spPr>
      </p:sp>
      <p:pic>
        <p:nvPicPr>
          <p:cNvPr id="21" name="Image 4" descr="preencoded.png"/>
          <p:cNvPicPr>
            <a:picLocks noChangeAspect="1"/>
          </p:cNvPicPr>
          <p:nvPr/>
        </p:nvPicPr>
        <p:blipFill>
          <a:blip r:embed="rId7"/>
          <a:stretch>
            <a:fillRect/>
          </a:stretch>
        </p:blipFill>
        <p:spPr>
          <a:xfrm>
            <a:off x="6547104" y="4297680"/>
            <a:ext cx="457200" cy="457200"/>
          </a:xfrm>
          <a:prstGeom prst="rect">
            <a:avLst/>
          </a:prstGeom>
        </p:spPr>
      </p:pic>
      <p:sp>
        <p:nvSpPr>
          <p:cNvPr id="22" name="Text 15"/>
          <p:cNvSpPr/>
          <p:nvPr/>
        </p:nvSpPr>
        <p:spPr>
          <a:xfrm>
            <a:off x="7168896" y="4279392"/>
            <a:ext cx="4169664" cy="50292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Maloljetni birači</a:t>
            </a:r>
            <a:endParaRPr lang="en-US" sz="1400" dirty="0"/>
          </a:p>
        </p:txBody>
      </p:sp>
      <p:sp>
        <p:nvSpPr>
          <p:cNvPr id="23" name="Text 16"/>
          <p:cNvSpPr/>
          <p:nvPr/>
        </p:nvSpPr>
        <p:spPr>
          <a:xfrm>
            <a:off x="6547104" y="4864608"/>
            <a:ext cx="4773168" cy="914400"/>
          </a:xfrm>
          <a:prstGeom prst="rect">
            <a:avLst/>
          </a:prstGeom>
          <a:noFill/>
          <a:ln/>
        </p:spPr>
        <p:txBody>
          <a:bodyPr wrap="square" lIns="0" tIns="0" rIns="0" bIns="0" rtlCol="0" anchor="ctr"/>
          <a:lstStyle/>
          <a:p>
            <a:pPr marL="0" indent="0">
              <a:lnSpc>
                <a:spcPct val="118000"/>
              </a:lnSpc>
              <a:buNone/>
            </a:pPr>
            <a:r>
              <a:rPr lang="en-US" sz="1400" dirty="0">
                <a:solidFill>
                  <a:srgbClr val="0F2A30"/>
                </a:solidFill>
                <a:latin typeface="Calibri" pitchFamily="34" charset="0"/>
                <a:ea typeface="Calibri" pitchFamily="34" charset="-122"/>
                <a:cs typeface="Calibri" pitchFamily="34" charset="-120"/>
              </a:rPr>
              <a:t>Osobe koje nisu punoljetne u trenutku prijave, a navršavaju 18 godina do dana izbora, mogu se registrirati za glasovanje.</a:t>
            </a:r>
            <a:endParaRPr lang="en-US" sz="1400" dirty="0"/>
          </a:p>
        </p:txBody>
      </p:sp>
      <p:sp>
        <p:nvSpPr>
          <p:cNvPr id="24" name="Text 17"/>
          <p:cNvSpPr/>
          <p:nvPr/>
        </p:nvSpPr>
        <p:spPr>
          <a:xfrm>
            <a:off x="11323015" y="6437376"/>
            <a:ext cx="457200" cy="274320"/>
          </a:xfrm>
          <a:prstGeom prst="rect">
            <a:avLst/>
          </a:prstGeom>
          <a:noFill/>
          <a:ln/>
        </p:spPr>
        <p:txBody>
          <a:bodyPr wrap="square" lIns="0" tIns="0" rIns="0" bIns="0" rtlCol="0" anchor="ctr"/>
          <a:lstStyle/>
          <a:p>
            <a:pPr marL="0" indent="0" algn="r">
              <a:buNone/>
            </a:pPr>
            <a:r>
              <a:rPr lang="en-US" sz="1000" b="1" dirty="0">
                <a:solidFill>
                  <a:srgbClr val="89A9A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AF8"/>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640080"/>
          </a:xfrm>
          <a:prstGeom prst="rect">
            <a:avLst/>
          </a:prstGeom>
          <a:noFill/>
          <a:ln/>
        </p:spPr>
        <p:txBody>
          <a:bodyPr wrap="square" lIns="0" tIns="0" rIns="0" bIns="0" rtlCol="0" anchor="ctr"/>
          <a:lstStyle/>
          <a:p>
            <a:pPr marL="0" indent="0">
              <a:buNone/>
            </a:pPr>
            <a:r>
              <a:rPr lang="en-US" sz="3000" b="1" dirty="0">
                <a:solidFill>
                  <a:srgbClr val="0B3B45"/>
                </a:solidFill>
                <a:latin typeface="Calibri" pitchFamily="34" charset="0"/>
                <a:ea typeface="Calibri" pitchFamily="34" charset="-122"/>
                <a:cs typeface="Calibri" pitchFamily="34" charset="-120"/>
              </a:rPr>
              <a:t>Privremeni boravak izvan BiH</a:t>
            </a:r>
            <a:endParaRPr lang="en-US" sz="3000" dirty="0"/>
          </a:p>
        </p:txBody>
      </p:sp>
      <p:sp>
        <p:nvSpPr>
          <p:cNvPr id="3" name="Text 1"/>
          <p:cNvSpPr/>
          <p:nvPr/>
        </p:nvSpPr>
        <p:spPr>
          <a:xfrm>
            <a:off x="640080" y="1051560"/>
            <a:ext cx="10881360" cy="685800"/>
          </a:xfrm>
          <a:prstGeom prst="rect">
            <a:avLst/>
          </a:prstGeom>
          <a:noFill/>
          <a:ln/>
        </p:spPr>
        <p:txBody>
          <a:bodyPr wrap="square" lIns="0" tIns="0" rIns="0" bIns="0" rtlCol="0" anchor="ctr"/>
          <a:lstStyle/>
          <a:p>
            <a:pPr marL="0" indent="0">
              <a:lnSpc>
                <a:spcPct val="120000"/>
              </a:lnSpc>
              <a:buNone/>
            </a:pPr>
            <a:r>
              <a:rPr lang="en-US" sz="1400" dirty="0" err="1">
                <a:latin typeface="Calibri" pitchFamily="34" charset="0"/>
                <a:ea typeface="Calibri" pitchFamily="34" charset="-122"/>
                <a:cs typeface="Calibri" pitchFamily="34" charset="-120"/>
              </a:rPr>
              <a:t>Odnosi</a:t>
            </a:r>
            <a:r>
              <a:rPr lang="en-US" sz="1400" dirty="0">
                <a:latin typeface="Calibri" pitchFamily="34" charset="0"/>
                <a:ea typeface="Calibri" pitchFamily="34" charset="-122"/>
                <a:cs typeface="Calibri" pitchFamily="34" charset="-120"/>
              </a:rPr>
              <a:t> se </a:t>
            </a:r>
            <a:r>
              <a:rPr lang="en-US" sz="1400" dirty="0" err="1">
                <a:latin typeface="Calibri" pitchFamily="34" charset="0"/>
                <a:ea typeface="Calibri" pitchFamily="34" charset="-122"/>
                <a:cs typeface="Calibri" pitchFamily="34" charset="-120"/>
              </a:rPr>
              <a:t>na</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sve</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osobe</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koje</a:t>
            </a:r>
            <a:r>
              <a:rPr lang="en-US" sz="1400" dirty="0">
                <a:latin typeface="Calibri" pitchFamily="34" charset="0"/>
                <a:ea typeface="Calibri" pitchFamily="34" charset="-122"/>
                <a:cs typeface="Calibri" pitchFamily="34" charset="-120"/>
              </a:rPr>
              <a:t> se </a:t>
            </a:r>
            <a:r>
              <a:rPr lang="en-US" sz="1400" dirty="0" err="1">
                <a:latin typeface="Calibri" pitchFamily="34" charset="0"/>
                <a:ea typeface="Calibri" pitchFamily="34" charset="-122"/>
                <a:cs typeface="Calibri" pitchFamily="34" charset="-120"/>
              </a:rPr>
              <a:t>nalaze</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na</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Središnjem</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biračkom</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popisu</a:t>
            </a:r>
            <a:r>
              <a:rPr lang="en-US" sz="1400" dirty="0">
                <a:latin typeface="Calibri" pitchFamily="34" charset="0"/>
                <a:ea typeface="Calibri" pitchFamily="34" charset="-122"/>
                <a:cs typeface="Calibri" pitchFamily="34" charset="-120"/>
              </a:rPr>
              <a:t> u BiH </a:t>
            </a:r>
            <a:r>
              <a:rPr lang="en-US" sz="1400" dirty="0" err="1">
                <a:latin typeface="Calibri" pitchFamily="34" charset="0"/>
                <a:ea typeface="Calibri" pitchFamily="34" charset="-122"/>
                <a:cs typeface="Calibri" pitchFamily="34" charset="-120"/>
              </a:rPr>
              <a:t>i</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imaju</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prijavljeno</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prebivalište</a:t>
            </a:r>
            <a:r>
              <a:rPr lang="en-US" sz="1400" dirty="0">
                <a:latin typeface="Calibri" pitchFamily="34" charset="0"/>
                <a:ea typeface="Calibri" pitchFamily="34" charset="-122"/>
                <a:cs typeface="Calibri" pitchFamily="34" charset="-120"/>
              </a:rPr>
              <a:t> u BiH — </a:t>
            </a:r>
            <a:r>
              <a:rPr lang="en-US" sz="1400" dirty="0" err="1">
                <a:latin typeface="Calibri" pitchFamily="34" charset="0"/>
                <a:ea typeface="Calibri" pitchFamily="34" charset="-122"/>
                <a:cs typeface="Calibri" pitchFamily="34" charset="-120"/>
              </a:rPr>
              <a:t>osobe</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na</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privremenom</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boravku</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izvan</a:t>
            </a:r>
            <a:r>
              <a:rPr lang="en-US" sz="1400" dirty="0">
                <a:latin typeface="Calibri" pitchFamily="34" charset="0"/>
                <a:ea typeface="Calibri" pitchFamily="34" charset="-122"/>
                <a:cs typeface="Calibri" pitchFamily="34" charset="-120"/>
              </a:rPr>
              <a:t> BiH.</a:t>
            </a:r>
            <a:endParaRPr lang="en-US" sz="1400" dirty="0"/>
          </a:p>
        </p:txBody>
      </p:sp>
      <p:sp>
        <p:nvSpPr>
          <p:cNvPr id="4" name="Text 2"/>
          <p:cNvSpPr/>
          <p:nvPr/>
        </p:nvSpPr>
        <p:spPr>
          <a:xfrm>
            <a:off x="640080" y="1828800"/>
            <a:ext cx="10881360" cy="365760"/>
          </a:xfrm>
          <a:prstGeom prst="rect">
            <a:avLst/>
          </a:prstGeom>
          <a:noFill/>
          <a:ln/>
        </p:spPr>
        <p:txBody>
          <a:bodyPr wrap="square" lIns="0" tIns="0" rIns="0" bIns="0" rtlCol="0" anchor="ctr"/>
          <a:lstStyle/>
          <a:p>
            <a:pPr marL="0" indent="0">
              <a:buNone/>
            </a:pPr>
            <a:r>
              <a:rPr lang="en-US" sz="1300" b="1" kern="0" spc="150" dirty="0">
                <a:solidFill>
                  <a:srgbClr val="FF6B4A"/>
                </a:solidFill>
                <a:latin typeface="Calibri" pitchFamily="34" charset="0"/>
                <a:ea typeface="Calibri" pitchFamily="34" charset="-122"/>
                <a:cs typeface="Calibri" pitchFamily="34" charset="-120"/>
              </a:rPr>
              <a:t>UVJETI ZA REGISTRACIJU — POTREBNI DOKUMENTI</a:t>
            </a:r>
            <a:endParaRPr lang="en-US" sz="1300" dirty="0"/>
          </a:p>
        </p:txBody>
      </p:sp>
      <p:sp>
        <p:nvSpPr>
          <p:cNvPr id="5" name="Shape 3"/>
          <p:cNvSpPr/>
          <p:nvPr/>
        </p:nvSpPr>
        <p:spPr>
          <a:xfrm>
            <a:off x="640080" y="2286000"/>
            <a:ext cx="5358384" cy="3794760"/>
          </a:xfrm>
          <a:prstGeom prst="roundRect">
            <a:avLst>
              <a:gd name="adj" fmla="val 2169"/>
            </a:avLst>
          </a:prstGeom>
          <a:solidFill>
            <a:srgbClr val="FFFFFF"/>
          </a:solidFill>
          <a:ln/>
          <a:effectLst>
            <a:outerShdw blurRad="101600" dist="25400" dir="5400000" algn="bl" rotWithShape="0">
              <a:srgbClr val="0B3B45">
                <a:alpha val="12000"/>
              </a:srgbClr>
            </a:outerShdw>
          </a:effectLst>
        </p:spPr>
      </p:sp>
      <p:pic>
        <p:nvPicPr>
          <p:cNvPr id="6" name="Image 0" descr="preencoded.png"/>
          <p:cNvPicPr>
            <a:picLocks noChangeAspect="1"/>
          </p:cNvPicPr>
          <p:nvPr/>
        </p:nvPicPr>
        <p:blipFill>
          <a:blip r:embed="rId3"/>
          <a:stretch>
            <a:fillRect/>
          </a:stretch>
        </p:blipFill>
        <p:spPr>
          <a:xfrm>
            <a:off x="960120" y="2578608"/>
            <a:ext cx="502920" cy="502920"/>
          </a:xfrm>
          <a:prstGeom prst="rect">
            <a:avLst/>
          </a:prstGeom>
        </p:spPr>
      </p:pic>
      <p:sp>
        <p:nvSpPr>
          <p:cNvPr id="7" name="Text 4"/>
          <p:cNvSpPr/>
          <p:nvPr/>
        </p:nvSpPr>
        <p:spPr>
          <a:xfrm>
            <a:off x="1600200" y="2578608"/>
            <a:ext cx="4123944" cy="50292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Važeći BiH dokument</a:t>
            </a:r>
            <a:endParaRPr lang="en-US" sz="1400" dirty="0"/>
          </a:p>
        </p:txBody>
      </p:sp>
      <p:sp>
        <p:nvSpPr>
          <p:cNvPr id="8" name="Text 5"/>
          <p:cNvSpPr/>
          <p:nvPr/>
        </p:nvSpPr>
        <p:spPr>
          <a:xfrm>
            <a:off x="960120" y="3337560"/>
            <a:ext cx="4718304" cy="1463040"/>
          </a:xfrm>
          <a:prstGeom prst="rect">
            <a:avLst/>
          </a:prstGeom>
          <a:noFill/>
          <a:ln/>
        </p:spPr>
        <p:txBody>
          <a:bodyPr wrap="square" lIns="0" tIns="0" rIns="0" bIns="0" rtlCol="0" anchor="ctr"/>
          <a:lstStyle/>
          <a:p>
            <a:pPr marL="342900" indent="-342900">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Osobna iskaznica</a:t>
            </a:r>
            <a:endParaRPr lang="en-US" sz="1400" dirty="0"/>
          </a:p>
          <a:p>
            <a:pPr marL="342900" indent="-342900">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Vozačka dozvola</a:t>
            </a:r>
            <a:endParaRPr lang="en-US" sz="1400" dirty="0"/>
          </a:p>
          <a:p>
            <a:pPr marL="342900" indent="-342900">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Putovnica</a:t>
            </a:r>
            <a:endParaRPr lang="en-US" sz="1400" dirty="0"/>
          </a:p>
        </p:txBody>
      </p:sp>
      <p:sp>
        <p:nvSpPr>
          <p:cNvPr id="9" name="Shape 6"/>
          <p:cNvSpPr/>
          <p:nvPr/>
        </p:nvSpPr>
        <p:spPr>
          <a:xfrm>
            <a:off x="6254496" y="2286000"/>
            <a:ext cx="5358384" cy="3794760"/>
          </a:xfrm>
          <a:prstGeom prst="roundRect">
            <a:avLst>
              <a:gd name="adj" fmla="val 2169"/>
            </a:avLst>
          </a:prstGeom>
          <a:solidFill>
            <a:srgbClr val="FFFFFF"/>
          </a:solidFill>
          <a:ln/>
          <a:effectLst>
            <a:outerShdw blurRad="101600" dist="25400" dir="5400000" algn="bl" rotWithShape="0">
              <a:srgbClr val="0B3B45">
                <a:alpha val="12000"/>
              </a:srgbClr>
            </a:outerShdw>
          </a:effectLst>
        </p:spPr>
      </p:sp>
      <p:pic>
        <p:nvPicPr>
          <p:cNvPr id="10" name="Image 1" descr="preencoded.png"/>
          <p:cNvPicPr>
            <a:picLocks noChangeAspect="1"/>
          </p:cNvPicPr>
          <p:nvPr/>
        </p:nvPicPr>
        <p:blipFill>
          <a:blip r:embed="rId4"/>
          <a:stretch>
            <a:fillRect/>
          </a:stretch>
        </p:blipFill>
        <p:spPr>
          <a:xfrm>
            <a:off x="6574536" y="2578608"/>
            <a:ext cx="502920" cy="502920"/>
          </a:xfrm>
          <a:prstGeom prst="rect">
            <a:avLst/>
          </a:prstGeom>
        </p:spPr>
      </p:pic>
      <p:sp>
        <p:nvSpPr>
          <p:cNvPr id="11" name="Text 7"/>
          <p:cNvSpPr/>
          <p:nvPr/>
        </p:nvSpPr>
        <p:spPr>
          <a:xfrm>
            <a:off x="7214616" y="2542032"/>
            <a:ext cx="4123944" cy="594360"/>
          </a:xfrm>
          <a:prstGeom prst="rect">
            <a:avLst/>
          </a:prstGeom>
          <a:noFill/>
          <a:ln/>
        </p:spPr>
        <p:txBody>
          <a:bodyPr wrap="square" lIns="0" tIns="0" rIns="0" bIns="0" rtlCol="0" anchor="ctr"/>
          <a:lstStyle/>
          <a:p>
            <a:pPr marL="0" indent="0">
              <a:lnSpc>
                <a:spcPct val="100000"/>
              </a:lnSpc>
              <a:buNone/>
            </a:pPr>
            <a:r>
              <a:rPr lang="en-US" sz="1400" b="1" dirty="0">
                <a:solidFill>
                  <a:srgbClr val="0B3B45"/>
                </a:solidFill>
                <a:latin typeface="Calibri" pitchFamily="34" charset="0"/>
                <a:ea typeface="Calibri" pitchFamily="34" charset="-122"/>
                <a:cs typeface="Calibri" pitchFamily="34" charset="-120"/>
              </a:rPr>
              <a:t>Republika Hrvatska — dokaz o prebivalištu</a:t>
            </a:r>
            <a:endParaRPr lang="en-US" sz="1400" dirty="0"/>
          </a:p>
        </p:txBody>
      </p:sp>
      <p:sp>
        <p:nvSpPr>
          <p:cNvPr id="12" name="Text 8"/>
          <p:cNvSpPr/>
          <p:nvPr/>
        </p:nvSpPr>
        <p:spPr>
          <a:xfrm>
            <a:off x="6574536" y="3474720"/>
            <a:ext cx="4718304" cy="1554480"/>
          </a:xfrm>
          <a:prstGeom prst="rect">
            <a:avLst/>
          </a:prstGeom>
          <a:noFill/>
          <a:ln/>
        </p:spPr>
        <p:txBody>
          <a:bodyPr wrap="square" lIns="0" tIns="0" rIns="0" bIns="0" rtlCol="0" anchor="ctr"/>
          <a:lstStyle/>
          <a:p>
            <a:pPr marL="342900" indent="-342900">
              <a:lnSpc>
                <a:spcPct val="105000"/>
              </a:lnSpc>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Potvrda o prebivalištu izdana od MUP-a RH</a:t>
            </a:r>
            <a:endParaRPr lang="en-US" sz="1400" dirty="0"/>
          </a:p>
          <a:p>
            <a:pPr marL="342900" indent="-342900">
              <a:lnSpc>
                <a:spcPct val="105000"/>
              </a:lnSpc>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Elektronski zapis o prebivalištu (portal e-Građani)</a:t>
            </a:r>
            <a:endParaRPr lang="en-US" sz="1400" dirty="0"/>
          </a:p>
          <a:p>
            <a:pPr marL="342900" indent="-342900">
              <a:lnSpc>
                <a:spcPct val="105000"/>
              </a:lnSpc>
              <a:spcAft>
                <a:spcPts val="1200"/>
              </a:spcAft>
              <a:buSzPct val="100000"/>
              <a:buChar char="✓"/>
            </a:pPr>
            <a:r>
              <a:rPr lang="en-US" sz="1400" dirty="0">
                <a:solidFill>
                  <a:srgbClr val="0F2A30"/>
                </a:solidFill>
                <a:latin typeface="Calibri" pitchFamily="34" charset="0"/>
                <a:ea typeface="Calibri" pitchFamily="34" charset="-122"/>
                <a:cs typeface="Calibri" pitchFamily="34" charset="-120"/>
              </a:rPr>
              <a:t>Hrvatski osobni dokument koji sadrži adresu (osobna iskaznica, putovnica)</a:t>
            </a:r>
            <a:endParaRPr lang="en-US" sz="1400" dirty="0"/>
          </a:p>
        </p:txBody>
      </p:sp>
      <p:sp>
        <p:nvSpPr>
          <p:cNvPr id="13" name="Text 9"/>
          <p:cNvSpPr/>
          <p:nvPr/>
        </p:nvSpPr>
        <p:spPr>
          <a:xfrm>
            <a:off x="11323015" y="6437376"/>
            <a:ext cx="457200" cy="274320"/>
          </a:xfrm>
          <a:prstGeom prst="rect">
            <a:avLst/>
          </a:prstGeom>
          <a:noFill/>
          <a:ln/>
        </p:spPr>
        <p:txBody>
          <a:bodyPr wrap="square" lIns="0" tIns="0" rIns="0" bIns="0" rtlCol="0" anchor="ctr"/>
          <a:lstStyle/>
          <a:p>
            <a:pPr marL="0" indent="0" algn="r">
              <a:buNone/>
            </a:pPr>
            <a:r>
              <a:rPr lang="en-US" sz="1000" b="1" dirty="0">
                <a:solidFill>
                  <a:srgbClr val="89A9A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AF8"/>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640080"/>
          </a:xfrm>
          <a:prstGeom prst="rect">
            <a:avLst/>
          </a:prstGeom>
          <a:noFill/>
          <a:ln/>
        </p:spPr>
        <p:txBody>
          <a:bodyPr wrap="square" lIns="0" tIns="0" rIns="0" bIns="0" rtlCol="0" anchor="ctr"/>
          <a:lstStyle/>
          <a:p>
            <a:pPr marL="0" indent="0">
              <a:buNone/>
            </a:pPr>
            <a:r>
              <a:rPr lang="en-US" sz="3000" b="1" dirty="0">
                <a:solidFill>
                  <a:srgbClr val="0B3B45"/>
                </a:solidFill>
                <a:latin typeface="Calibri" pitchFamily="34" charset="0"/>
                <a:ea typeface="Calibri" pitchFamily="34" charset="-122"/>
                <a:cs typeface="Calibri" pitchFamily="34" charset="-120"/>
              </a:rPr>
              <a:t>Status izbjegle osobe iz BiH</a:t>
            </a:r>
            <a:endParaRPr lang="en-US" sz="3000" dirty="0"/>
          </a:p>
        </p:txBody>
      </p:sp>
      <p:sp>
        <p:nvSpPr>
          <p:cNvPr id="3" name="Text 1"/>
          <p:cNvSpPr/>
          <p:nvPr/>
        </p:nvSpPr>
        <p:spPr>
          <a:xfrm>
            <a:off x="640080" y="1024128"/>
            <a:ext cx="10881360" cy="731520"/>
          </a:xfrm>
          <a:prstGeom prst="rect">
            <a:avLst/>
          </a:prstGeom>
          <a:noFill/>
          <a:ln/>
        </p:spPr>
        <p:txBody>
          <a:bodyPr wrap="square" lIns="0" tIns="0" rIns="0" bIns="0" rtlCol="0" anchor="ctr"/>
          <a:lstStyle/>
          <a:p>
            <a:pPr marL="0" indent="0">
              <a:lnSpc>
                <a:spcPct val="118000"/>
              </a:lnSpc>
              <a:buNone/>
            </a:pPr>
            <a:r>
              <a:rPr lang="en-US" sz="1400" dirty="0">
                <a:latin typeface="Calibri" pitchFamily="34" charset="0"/>
                <a:ea typeface="Calibri" pitchFamily="34" charset="-122"/>
                <a:cs typeface="Calibri" pitchFamily="34" charset="-120"/>
              </a:rPr>
              <a:t>Osobe koje su tijekom rata ili neposredno nakon njegova završetka izbjegle iz BiH, bile popisane na Popisu stanovništva 1991. godine, nisu se odrekle državljanstva BiH te nakon rata nisu posjedovale osobne dokumente BiH.</a:t>
            </a:r>
            <a:endParaRPr lang="en-US" sz="1400" dirty="0"/>
          </a:p>
        </p:txBody>
      </p:sp>
      <p:sp>
        <p:nvSpPr>
          <p:cNvPr id="4" name="Shape 2"/>
          <p:cNvSpPr/>
          <p:nvPr/>
        </p:nvSpPr>
        <p:spPr>
          <a:xfrm>
            <a:off x="640080" y="1874520"/>
            <a:ext cx="5358384" cy="2788920"/>
          </a:xfrm>
          <a:prstGeom prst="roundRect">
            <a:avLst>
              <a:gd name="adj" fmla="val 2951"/>
            </a:avLst>
          </a:prstGeom>
          <a:solidFill>
            <a:srgbClr val="FFFFFF"/>
          </a:solidFill>
          <a:ln/>
          <a:effectLst>
            <a:outerShdw blurRad="101600" dist="25400" dir="5400000" algn="bl" rotWithShape="0">
              <a:srgbClr val="0B3B45">
                <a:alpha val="12000"/>
              </a:srgbClr>
            </a:outerShdw>
          </a:effectLst>
        </p:spPr>
      </p:sp>
      <p:pic>
        <p:nvPicPr>
          <p:cNvPr id="5" name="Image 0" descr="preencoded.png"/>
          <p:cNvPicPr>
            <a:picLocks noChangeAspect="1"/>
          </p:cNvPicPr>
          <p:nvPr/>
        </p:nvPicPr>
        <p:blipFill>
          <a:blip r:embed="rId3"/>
          <a:stretch>
            <a:fillRect/>
          </a:stretch>
        </p:blipFill>
        <p:spPr>
          <a:xfrm>
            <a:off x="932688" y="2148840"/>
            <a:ext cx="457200" cy="457200"/>
          </a:xfrm>
          <a:prstGeom prst="rect">
            <a:avLst/>
          </a:prstGeom>
        </p:spPr>
      </p:pic>
      <p:sp>
        <p:nvSpPr>
          <p:cNvPr id="6" name="Text 3"/>
          <p:cNvSpPr/>
          <p:nvPr/>
        </p:nvSpPr>
        <p:spPr>
          <a:xfrm>
            <a:off x="1554480" y="2130552"/>
            <a:ext cx="4169664" cy="50292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Uvjeti</a:t>
            </a:r>
            <a:endParaRPr lang="en-US" sz="1400" dirty="0"/>
          </a:p>
        </p:txBody>
      </p:sp>
      <p:sp>
        <p:nvSpPr>
          <p:cNvPr id="7" name="Text 4"/>
          <p:cNvSpPr/>
          <p:nvPr/>
        </p:nvSpPr>
        <p:spPr>
          <a:xfrm>
            <a:off x="932688" y="2770632"/>
            <a:ext cx="4773168" cy="1737360"/>
          </a:xfrm>
          <a:prstGeom prst="rect">
            <a:avLst/>
          </a:prstGeom>
          <a:noFill/>
          <a:ln/>
        </p:spPr>
        <p:txBody>
          <a:bodyPr wrap="square" lIns="0" tIns="0" rIns="0" bIns="0" rtlCol="0" anchor="ctr"/>
          <a:lstStyle/>
          <a:p>
            <a:pPr marL="342900" indent="-342900">
              <a:lnSpc>
                <a:spcPct val="112000"/>
              </a:lnSpc>
              <a:spcAft>
                <a:spcPts val="1000"/>
              </a:spcAft>
              <a:buSzPct val="100000"/>
              <a:buChar char="✓"/>
            </a:pPr>
            <a:r>
              <a:rPr lang="en-US" sz="1400" dirty="0">
                <a:solidFill>
                  <a:srgbClr val="0F2A30"/>
                </a:solidFill>
                <a:latin typeface="Calibri" pitchFamily="34" charset="0"/>
                <a:ea typeface="Calibri" pitchFamily="34" charset="-122"/>
                <a:cs typeface="Calibri" pitchFamily="34" charset="-120"/>
              </a:rPr>
              <a:t>Nisu odjavili državljanstvo BiH</a:t>
            </a:r>
            <a:endParaRPr lang="en-US" sz="1400" dirty="0"/>
          </a:p>
          <a:p>
            <a:pPr marL="342900" indent="-342900">
              <a:lnSpc>
                <a:spcPct val="112000"/>
              </a:lnSpc>
              <a:spcAft>
                <a:spcPts val="1000"/>
              </a:spcAft>
              <a:buSzPct val="100000"/>
              <a:buChar char="✓"/>
            </a:pPr>
            <a:r>
              <a:rPr lang="en-US" sz="1400" dirty="0">
                <a:solidFill>
                  <a:srgbClr val="0F2A30"/>
                </a:solidFill>
                <a:latin typeface="Calibri" pitchFamily="34" charset="0"/>
                <a:ea typeface="Calibri" pitchFamily="34" charset="-122"/>
                <a:cs typeface="Calibri" pitchFamily="34" charset="-120"/>
              </a:rPr>
              <a:t>Nakon rata nisu posjedovali osobne dokumente izdane u BiH</a:t>
            </a:r>
            <a:endParaRPr lang="en-US" sz="1400" dirty="0"/>
          </a:p>
          <a:p>
            <a:pPr marL="342900" indent="-342900">
              <a:lnSpc>
                <a:spcPct val="112000"/>
              </a:lnSpc>
              <a:spcAft>
                <a:spcPts val="1000"/>
              </a:spcAft>
              <a:buSzPct val="100000"/>
              <a:buChar char="✓"/>
            </a:pPr>
            <a:r>
              <a:rPr lang="en-US" sz="1400" dirty="0">
                <a:solidFill>
                  <a:srgbClr val="0F2A30"/>
                </a:solidFill>
                <a:latin typeface="Calibri" pitchFamily="34" charset="0"/>
                <a:ea typeface="Calibri" pitchFamily="34" charset="-122"/>
                <a:cs typeface="Calibri" pitchFamily="34" charset="-120"/>
              </a:rPr>
              <a:t>Ne nalaze se na biračkom popisu u BiH</a:t>
            </a:r>
            <a:endParaRPr lang="en-US" sz="1400" dirty="0"/>
          </a:p>
        </p:txBody>
      </p:sp>
      <p:sp>
        <p:nvSpPr>
          <p:cNvPr id="8" name="Shape 5"/>
          <p:cNvSpPr/>
          <p:nvPr/>
        </p:nvSpPr>
        <p:spPr>
          <a:xfrm>
            <a:off x="6254496" y="1874520"/>
            <a:ext cx="5358384" cy="2788920"/>
          </a:xfrm>
          <a:prstGeom prst="roundRect">
            <a:avLst>
              <a:gd name="adj" fmla="val 2951"/>
            </a:avLst>
          </a:prstGeom>
          <a:solidFill>
            <a:srgbClr val="FFFFFF"/>
          </a:solidFill>
          <a:ln/>
          <a:effectLst>
            <a:outerShdw blurRad="101600" dist="25400" dir="5400000" algn="bl" rotWithShape="0">
              <a:srgbClr val="0B3B45">
                <a:alpha val="12000"/>
              </a:srgbClr>
            </a:outerShdw>
          </a:effectLst>
        </p:spPr>
      </p:sp>
      <p:pic>
        <p:nvPicPr>
          <p:cNvPr id="9" name="Image 1" descr="preencoded.png"/>
          <p:cNvPicPr>
            <a:picLocks noChangeAspect="1"/>
          </p:cNvPicPr>
          <p:nvPr/>
        </p:nvPicPr>
        <p:blipFill>
          <a:blip r:embed="rId4"/>
          <a:stretch>
            <a:fillRect/>
          </a:stretch>
        </p:blipFill>
        <p:spPr>
          <a:xfrm>
            <a:off x="6547104" y="2148840"/>
            <a:ext cx="457200" cy="457200"/>
          </a:xfrm>
          <a:prstGeom prst="rect">
            <a:avLst/>
          </a:prstGeom>
        </p:spPr>
      </p:pic>
      <p:sp>
        <p:nvSpPr>
          <p:cNvPr id="10" name="Text 6"/>
          <p:cNvSpPr/>
          <p:nvPr/>
        </p:nvSpPr>
        <p:spPr>
          <a:xfrm>
            <a:off x="7168896" y="2130552"/>
            <a:ext cx="4169664" cy="502920"/>
          </a:xfrm>
          <a:prstGeom prst="rect">
            <a:avLst/>
          </a:prstGeom>
          <a:noFill/>
          <a:ln/>
        </p:spPr>
        <p:txBody>
          <a:bodyPr wrap="square" lIns="0" tIns="0" rIns="0" bIns="0" rtlCol="0" anchor="ctr"/>
          <a:lstStyle/>
          <a:p>
            <a:pPr marL="0" indent="0">
              <a:buNone/>
            </a:pPr>
            <a:r>
              <a:rPr lang="en-US" sz="1400" b="1" dirty="0">
                <a:solidFill>
                  <a:srgbClr val="0B3B45"/>
                </a:solidFill>
                <a:latin typeface="Calibri" pitchFamily="34" charset="0"/>
                <a:ea typeface="Calibri" pitchFamily="34" charset="-122"/>
                <a:cs typeface="Calibri" pitchFamily="34" charset="-120"/>
              </a:rPr>
              <a:t>Potrebni dokumenti</a:t>
            </a:r>
            <a:endParaRPr lang="en-US" sz="1400" dirty="0"/>
          </a:p>
        </p:txBody>
      </p:sp>
      <p:sp>
        <p:nvSpPr>
          <p:cNvPr id="11" name="Text 7"/>
          <p:cNvSpPr/>
          <p:nvPr/>
        </p:nvSpPr>
        <p:spPr>
          <a:xfrm>
            <a:off x="6547104" y="2770632"/>
            <a:ext cx="4773168" cy="1737360"/>
          </a:xfrm>
          <a:prstGeom prst="rect">
            <a:avLst/>
          </a:prstGeom>
          <a:noFill/>
          <a:ln/>
        </p:spPr>
        <p:txBody>
          <a:bodyPr wrap="square" lIns="0" tIns="0" rIns="0" bIns="0" rtlCol="0" anchor="ctr"/>
          <a:lstStyle/>
          <a:p>
            <a:pPr marL="342900" indent="-342900">
              <a:lnSpc>
                <a:spcPct val="110000"/>
              </a:lnSpc>
              <a:spcAft>
                <a:spcPts val="900"/>
              </a:spcAft>
              <a:buSzPct val="100000"/>
              <a:buChar char="✓"/>
            </a:pPr>
            <a:r>
              <a:rPr lang="en-US" sz="1400" dirty="0">
                <a:solidFill>
                  <a:srgbClr val="0F2A30"/>
                </a:solidFill>
                <a:latin typeface="Calibri" pitchFamily="34" charset="0"/>
                <a:ea typeface="Calibri" pitchFamily="34" charset="-122"/>
                <a:cs typeface="Calibri" pitchFamily="34" charset="-120"/>
              </a:rPr>
              <a:t>Važeći dokument iz RH (ako sadrži adresu, vrijedi ujedno i kao potvrda o prebivalištu)</a:t>
            </a:r>
            <a:endParaRPr lang="en-US" sz="1400" dirty="0"/>
          </a:p>
          <a:p>
            <a:pPr marL="342900" indent="-342900">
              <a:lnSpc>
                <a:spcPct val="110000"/>
              </a:lnSpc>
              <a:spcAft>
                <a:spcPts val="900"/>
              </a:spcAft>
              <a:buSzPct val="100000"/>
              <a:buChar char="✓"/>
            </a:pPr>
            <a:r>
              <a:rPr lang="en-US" sz="1400" dirty="0">
                <a:solidFill>
                  <a:srgbClr val="0F2A30"/>
                </a:solidFill>
                <a:latin typeface="Calibri" pitchFamily="34" charset="0"/>
                <a:ea typeface="Calibri" pitchFamily="34" charset="-122"/>
                <a:cs typeface="Calibri" pitchFamily="34" charset="-120"/>
              </a:rPr>
              <a:t>Uvjerenje o državljanstvu BiH (ne starije od 6 mj. od dana prijave)</a:t>
            </a:r>
            <a:endParaRPr lang="en-US" sz="1400" dirty="0"/>
          </a:p>
          <a:p>
            <a:pPr marL="342900" indent="-342900">
              <a:lnSpc>
                <a:spcPct val="110000"/>
              </a:lnSpc>
              <a:spcAft>
                <a:spcPts val="900"/>
              </a:spcAft>
              <a:buSzPct val="100000"/>
              <a:buChar char="✓"/>
            </a:pPr>
            <a:r>
              <a:rPr lang="en-US" sz="1400" dirty="0">
                <a:solidFill>
                  <a:srgbClr val="0F2A30"/>
                </a:solidFill>
                <a:latin typeface="Calibri" pitchFamily="34" charset="0"/>
                <a:ea typeface="Calibri" pitchFamily="34" charset="-122"/>
                <a:cs typeface="Calibri" pitchFamily="34" charset="-120"/>
              </a:rPr>
              <a:t>Potvrda o prebivalištu iz 1991. godine (MUP, odjel građanska stanja)</a:t>
            </a:r>
            <a:endParaRPr lang="en-US" sz="1400" dirty="0"/>
          </a:p>
        </p:txBody>
      </p:sp>
      <p:sp>
        <p:nvSpPr>
          <p:cNvPr id="12" name="Shape 8"/>
          <p:cNvSpPr/>
          <p:nvPr/>
        </p:nvSpPr>
        <p:spPr>
          <a:xfrm>
            <a:off x="640080" y="4892040"/>
            <a:ext cx="10908792" cy="896112"/>
          </a:xfrm>
          <a:prstGeom prst="roundRect">
            <a:avLst>
              <a:gd name="adj" fmla="val 9184"/>
            </a:avLst>
          </a:prstGeom>
          <a:solidFill>
            <a:srgbClr val="FFEDE7"/>
          </a:solidFill>
          <a:ln/>
          <a:effectLst>
            <a:outerShdw blurRad="101600" dist="25400" dir="5400000" algn="bl" rotWithShape="0">
              <a:srgbClr val="0B3B45">
                <a:alpha val="12000"/>
              </a:srgbClr>
            </a:outerShdw>
          </a:effectLst>
        </p:spPr>
      </p:sp>
      <p:pic>
        <p:nvPicPr>
          <p:cNvPr id="13" name="Image 2" descr="preencoded.png"/>
          <p:cNvPicPr>
            <a:picLocks noChangeAspect="1"/>
          </p:cNvPicPr>
          <p:nvPr/>
        </p:nvPicPr>
        <p:blipFill>
          <a:blip r:embed="rId5"/>
          <a:stretch>
            <a:fillRect/>
          </a:stretch>
        </p:blipFill>
        <p:spPr>
          <a:xfrm>
            <a:off x="914400" y="5111496"/>
            <a:ext cx="457200" cy="457200"/>
          </a:xfrm>
          <a:prstGeom prst="rect">
            <a:avLst/>
          </a:prstGeom>
        </p:spPr>
      </p:pic>
      <p:sp>
        <p:nvSpPr>
          <p:cNvPr id="14" name="Text 9"/>
          <p:cNvSpPr/>
          <p:nvPr/>
        </p:nvSpPr>
        <p:spPr>
          <a:xfrm>
            <a:off x="1508760" y="4983480"/>
            <a:ext cx="9784080" cy="713232"/>
          </a:xfrm>
          <a:prstGeom prst="rect">
            <a:avLst/>
          </a:prstGeom>
          <a:noFill/>
          <a:ln/>
        </p:spPr>
        <p:txBody>
          <a:bodyPr wrap="square" lIns="0" tIns="0" rIns="0" bIns="0" rtlCol="0" anchor="ctr"/>
          <a:lstStyle/>
          <a:p>
            <a:pPr marL="0" indent="0">
              <a:lnSpc>
                <a:spcPct val="112000"/>
              </a:lnSpc>
              <a:buNone/>
            </a:pPr>
            <a:r>
              <a:rPr lang="en-US" sz="1400" dirty="0">
                <a:solidFill>
                  <a:srgbClr val="0F2A30"/>
                </a:solidFill>
                <a:latin typeface="Calibri" pitchFamily="34" charset="0"/>
                <a:ea typeface="Calibri" pitchFamily="34" charset="-122"/>
                <a:cs typeface="Calibri" pitchFamily="34" charset="-120"/>
              </a:rPr>
              <a:t>Uvjerenje o državljanstvu može se izvaditi u bilo kojem matičnom uredu u FBiH. Ako se ne podiže u mjestu rođenja, potrebna je prethodna verifikacija podataka u matičnom uredu mjesta rođenja, nakon čega se uvjerenje može izvaditi u bilo kojoj drugoj općini ili gradu.</a:t>
            </a:r>
            <a:endParaRPr lang="en-US" sz="1400" dirty="0"/>
          </a:p>
        </p:txBody>
      </p:sp>
      <p:sp>
        <p:nvSpPr>
          <p:cNvPr id="15" name="Text 10"/>
          <p:cNvSpPr/>
          <p:nvPr/>
        </p:nvSpPr>
        <p:spPr>
          <a:xfrm>
            <a:off x="11323015" y="6437376"/>
            <a:ext cx="457200" cy="274320"/>
          </a:xfrm>
          <a:prstGeom prst="rect">
            <a:avLst/>
          </a:prstGeom>
          <a:noFill/>
          <a:ln/>
        </p:spPr>
        <p:txBody>
          <a:bodyPr wrap="square" lIns="0" tIns="0" rIns="0" bIns="0" rtlCol="0" anchor="ctr"/>
          <a:lstStyle/>
          <a:p>
            <a:pPr marL="0" indent="0" algn="r">
              <a:buNone/>
            </a:pPr>
            <a:r>
              <a:rPr lang="en-US" sz="1000" b="1" dirty="0">
                <a:solidFill>
                  <a:srgbClr val="89A9A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3B45"/>
        </a:solidFill>
        <a:effectLst/>
      </p:bgPr>
    </p:bg>
    <p:spTree>
      <p:nvGrpSpPr>
        <p:cNvPr id="1" name=""/>
        <p:cNvGrpSpPr/>
        <p:nvPr/>
      </p:nvGrpSpPr>
      <p:grpSpPr>
        <a:xfrm>
          <a:off x="0" y="0"/>
          <a:ext cx="0" cy="0"/>
          <a:chOff x="0" y="0"/>
          <a:chExt cx="0" cy="0"/>
        </a:xfrm>
      </p:grpSpPr>
      <p:sp>
        <p:nvSpPr>
          <p:cNvPr id="3" name="Text 1"/>
          <p:cNvSpPr/>
          <p:nvPr/>
        </p:nvSpPr>
        <p:spPr>
          <a:xfrm>
            <a:off x="640080" y="457200"/>
            <a:ext cx="10881360" cy="640080"/>
          </a:xfrm>
          <a:prstGeom prst="rect">
            <a:avLst/>
          </a:prstGeom>
          <a:noFill/>
          <a:ln/>
        </p:spPr>
        <p:txBody>
          <a:bodyPr wrap="square" lIns="0" tIns="0" rIns="0" bIns="0"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Tijek glasovanja poštom</a:t>
            </a:r>
            <a:endParaRPr lang="en-US" sz="3000" dirty="0"/>
          </a:p>
        </p:txBody>
      </p:sp>
      <p:sp>
        <p:nvSpPr>
          <p:cNvPr id="4" name="Text 2"/>
          <p:cNvSpPr/>
          <p:nvPr/>
        </p:nvSpPr>
        <p:spPr>
          <a:xfrm>
            <a:off x="640080" y="1051560"/>
            <a:ext cx="10881360" cy="365760"/>
          </a:xfrm>
          <a:prstGeom prst="rect">
            <a:avLst/>
          </a:prstGeom>
          <a:noFill/>
          <a:ln/>
        </p:spPr>
        <p:txBody>
          <a:bodyPr wrap="square" lIns="0" tIns="0" rIns="0" bIns="0" rtlCol="0" anchor="ctr"/>
          <a:lstStyle/>
          <a:p>
            <a:pPr marL="0" indent="0">
              <a:buNone/>
            </a:pPr>
            <a:r>
              <a:rPr lang="en-US" sz="1600" dirty="0">
                <a:solidFill>
                  <a:srgbClr val="BFE3DC"/>
                </a:solidFill>
                <a:latin typeface="Calibri" pitchFamily="34" charset="0"/>
                <a:ea typeface="Calibri" pitchFamily="34" charset="-122"/>
                <a:cs typeface="Calibri" pitchFamily="34" charset="-120"/>
              </a:rPr>
              <a:t>Četiri koraka od prijave do povrata glasačkog paketa</a:t>
            </a:r>
            <a:endParaRPr lang="en-US" sz="1600" dirty="0"/>
          </a:p>
        </p:txBody>
      </p:sp>
      <p:sp>
        <p:nvSpPr>
          <p:cNvPr id="5" name="Shape 3"/>
          <p:cNvSpPr/>
          <p:nvPr/>
        </p:nvSpPr>
        <p:spPr>
          <a:xfrm>
            <a:off x="1911096" y="2350008"/>
            <a:ext cx="8284464" cy="0"/>
          </a:xfrm>
          <a:prstGeom prst="line">
            <a:avLst/>
          </a:prstGeom>
          <a:noFill/>
          <a:ln w="19050">
            <a:solidFill>
              <a:srgbClr val="2E6B70"/>
            </a:solidFill>
            <a:prstDash val="dash"/>
          </a:ln>
        </p:spPr>
      </p:sp>
      <p:sp>
        <p:nvSpPr>
          <p:cNvPr id="6" name="Shape 4"/>
          <p:cNvSpPr/>
          <p:nvPr/>
        </p:nvSpPr>
        <p:spPr>
          <a:xfrm>
            <a:off x="1618488" y="1965960"/>
            <a:ext cx="585216" cy="585216"/>
          </a:xfrm>
          <a:prstGeom prst="ellipse">
            <a:avLst/>
          </a:prstGeom>
          <a:solidFill>
            <a:srgbClr val="FF6B4A"/>
          </a:solidFill>
          <a:ln/>
        </p:spPr>
      </p:sp>
      <p:sp>
        <p:nvSpPr>
          <p:cNvPr id="7" name="Text 5"/>
          <p:cNvSpPr/>
          <p:nvPr/>
        </p:nvSpPr>
        <p:spPr>
          <a:xfrm>
            <a:off x="1618488" y="1965960"/>
            <a:ext cx="585216" cy="585216"/>
          </a:xfrm>
          <a:prstGeom prst="rect">
            <a:avLst/>
          </a:prstGeom>
          <a:noFill/>
          <a:ln/>
        </p:spPr>
        <p:txBody>
          <a:bodyPr wrap="square" lIns="0" tIns="0" rIns="0" bIns="0" rtlCol="0" anchor="ctr"/>
          <a:lstStyle/>
          <a:p>
            <a:pPr marL="0" indent="0" algn="ctr">
              <a:buNone/>
            </a:pPr>
            <a:r>
              <a:rPr lang="en-US" sz="2200" b="1" dirty="0">
                <a:solidFill>
                  <a:srgbClr val="0B3B45"/>
                </a:solidFill>
                <a:latin typeface="Calibri" pitchFamily="34" charset="0"/>
                <a:ea typeface="Calibri" pitchFamily="34" charset="-122"/>
                <a:cs typeface="Calibri" pitchFamily="34" charset="-120"/>
              </a:rPr>
              <a:t>1</a:t>
            </a:r>
            <a:endParaRPr lang="en-US" sz="2200" dirty="0"/>
          </a:p>
        </p:txBody>
      </p:sp>
      <p:sp>
        <p:nvSpPr>
          <p:cNvPr id="8" name="Shape 6"/>
          <p:cNvSpPr/>
          <p:nvPr/>
        </p:nvSpPr>
        <p:spPr>
          <a:xfrm>
            <a:off x="640080" y="2834640"/>
            <a:ext cx="2542032" cy="2697480"/>
          </a:xfrm>
          <a:prstGeom prst="roundRect">
            <a:avLst>
              <a:gd name="adj" fmla="val 3237"/>
            </a:avLst>
          </a:prstGeom>
          <a:solidFill>
            <a:srgbClr val="0F4E5A"/>
          </a:solidFill>
          <a:ln/>
        </p:spPr>
      </p:sp>
      <p:pic>
        <p:nvPicPr>
          <p:cNvPr id="9" name="Image 0" descr="preencoded.png"/>
          <p:cNvPicPr>
            <a:picLocks noChangeAspect="1"/>
          </p:cNvPicPr>
          <p:nvPr/>
        </p:nvPicPr>
        <p:blipFill>
          <a:blip r:embed="rId3"/>
          <a:stretch>
            <a:fillRect/>
          </a:stretch>
        </p:blipFill>
        <p:spPr>
          <a:xfrm>
            <a:off x="859536" y="3090672"/>
            <a:ext cx="420624" cy="420624"/>
          </a:xfrm>
          <a:prstGeom prst="rect">
            <a:avLst/>
          </a:prstGeom>
        </p:spPr>
      </p:pic>
      <p:sp>
        <p:nvSpPr>
          <p:cNvPr id="10" name="Text 7"/>
          <p:cNvSpPr/>
          <p:nvPr/>
        </p:nvSpPr>
        <p:spPr>
          <a:xfrm>
            <a:off x="859536" y="3639312"/>
            <a:ext cx="2103120" cy="594360"/>
          </a:xfrm>
          <a:prstGeom prst="rect">
            <a:avLst/>
          </a:prstGeom>
          <a:noFill/>
          <a:ln/>
        </p:spPr>
        <p:txBody>
          <a:bodyPr wrap="square" lIns="0" tIns="0" rIns="0" bIns="0" rtlCol="0" anchor="ctr"/>
          <a:lstStyle/>
          <a:p>
            <a:pPr marL="0" indent="0">
              <a:lnSpc>
                <a:spcPct val="105000"/>
              </a:lnSpc>
              <a:buNone/>
            </a:pPr>
            <a:r>
              <a:rPr lang="en-US" sz="1400" b="1" dirty="0">
                <a:solidFill>
                  <a:srgbClr val="FFFFFF"/>
                </a:solidFill>
                <a:latin typeface="Calibri" pitchFamily="34" charset="0"/>
                <a:ea typeface="Calibri" pitchFamily="34" charset="-122"/>
                <a:cs typeface="Calibri" pitchFamily="34" charset="-120"/>
              </a:rPr>
              <a:t>Slanje prijave</a:t>
            </a:r>
            <a:endParaRPr lang="en-US" sz="1400" dirty="0"/>
          </a:p>
        </p:txBody>
      </p:sp>
      <p:sp>
        <p:nvSpPr>
          <p:cNvPr id="11" name="Text 8"/>
          <p:cNvSpPr/>
          <p:nvPr/>
        </p:nvSpPr>
        <p:spPr>
          <a:xfrm>
            <a:off x="859536" y="4206240"/>
            <a:ext cx="2103120" cy="1554480"/>
          </a:xfrm>
          <a:prstGeom prst="rect">
            <a:avLst/>
          </a:prstGeom>
          <a:noFill/>
          <a:ln/>
        </p:spPr>
        <p:txBody>
          <a:bodyPr wrap="square" lIns="0" tIns="0" rIns="0" bIns="0" rtlCol="0" anchor="ctr"/>
          <a:lstStyle/>
          <a:p>
            <a:pPr marL="0" indent="0">
              <a:lnSpc>
                <a:spcPct val="118000"/>
              </a:lnSpc>
              <a:buNone/>
            </a:pPr>
            <a:r>
              <a:rPr lang="en-US" sz="1400" dirty="0">
                <a:solidFill>
                  <a:srgbClr val="D7EEEA"/>
                </a:solidFill>
                <a:latin typeface="Calibri" pitchFamily="34" charset="0"/>
                <a:ea typeface="Calibri" pitchFamily="34" charset="-122"/>
                <a:cs typeface="Calibri" pitchFamily="34" charset="-120"/>
              </a:rPr>
              <a:t>Prijava se podnosi Središnjem izbornom povjerenstvu (SIP) u Sarajevu putem portala e-Izbori.</a:t>
            </a:r>
            <a:endParaRPr lang="en-US" sz="1400" dirty="0"/>
          </a:p>
        </p:txBody>
      </p:sp>
      <p:sp>
        <p:nvSpPr>
          <p:cNvPr id="12" name="Shape 9"/>
          <p:cNvSpPr/>
          <p:nvPr/>
        </p:nvSpPr>
        <p:spPr>
          <a:xfrm>
            <a:off x="4379976" y="1965960"/>
            <a:ext cx="585216" cy="585216"/>
          </a:xfrm>
          <a:prstGeom prst="ellipse">
            <a:avLst/>
          </a:prstGeom>
          <a:solidFill>
            <a:srgbClr val="17B39A"/>
          </a:solidFill>
          <a:ln/>
        </p:spPr>
      </p:sp>
      <p:sp>
        <p:nvSpPr>
          <p:cNvPr id="13" name="Text 10"/>
          <p:cNvSpPr/>
          <p:nvPr/>
        </p:nvSpPr>
        <p:spPr>
          <a:xfrm>
            <a:off x="4379976" y="1965960"/>
            <a:ext cx="585216" cy="585216"/>
          </a:xfrm>
          <a:prstGeom prst="rect">
            <a:avLst/>
          </a:prstGeom>
          <a:noFill/>
          <a:ln/>
        </p:spPr>
        <p:txBody>
          <a:bodyPr wrap="square" lIns="0" tIns="0" rIns="0" bIns="0" rtlCol="0" anchor="ctr"/>
          <a:lstStyle/>
          <a:p>
            <a:pPr marL="0" indent="0" algn="ctr">
              <a:buNone/>
            </a:pPr>
            <a:r>
              <a:rPr lang="en-US" sz="2200" b="1" dirty="0">
                <a:solidFill>
                  <a:srgbClr val="0B3B45"/>
                </a:solidFill>
                <a:latin typeface="Calibri" pitchFamily="34" charset="0"/>
                <a:ea typeface="Calibri" pitchFamily="34" charset="-122"/>
                <a:cs typeface="Calibri" pitchFamily="34" charset="-120"/>
              </a:rPr>
              <a:t>2</a:t>
            </a:r>
            <a:endParaRPr lang="en-US" sz="2200" dirty="0"/>
          </a:p>
        </p:txBody>
      </p:sp>
      <p:sp>
        <p:nvSpPr>
          <p:cNvPr id="14" name="Shape 11"/>
          <p:cNvSpPr/>
          <p:nvPr/>
        </p:nvSpPr>
        <p:spPr>
          <a:xfrm>
            <a:off x="3401568" y="2834640"/>
            <a:ext cx="2542032" cy="2697480"/>
          </a:xfrm>
          <a:prstGeom prst="roundRect">
            <a:avLst>
              <a:gd name="adj" fmla="val 3237"/>
            </a:avLst>
          </a:prstGeom>
          <a:solidFill>
            <a:srgbClr val="0F4E5A"/>
          </a:solidFill>
          <a:ln/>
        </p:spPr>
      </p:sp>
      <p:pic>
        <p:nvPicPr>
          <p:cNvPr id="15" name="Image 1" descr="preencoded.png"/>
          <p:cNvPicPr>
            <a:picLocks noChangeAspect="1"/>
          </p:cNvPicPr>
          <p:nvPr/>
        </p:nvPicPr>
        <p:blipFill>
          <a:blip r:embed="rId4"/>
          <a:stretch>
            <a:fillRect/>
          </a:stretch>
        </p:blipFill>
        <p:spPr>
          <a:xfrm>
            <a:off x="3621024" y="3090672"/>
            <a:ext cx="420624" cy="420624"/>
          </a:xfrm>
          <a:prstGeom prst="rect">
            <a:avLst/>
          </a:prstGeom>
        </p:spPr>
      </p:pic>
      <p:sp>
        <p:nvSpPr>
          <p:cNvPr id="16" name="Text 12"/>
          <p:cNvSpPr/>
          <p:nvPr/>
        </p:nvSpPr>
        <p:spPr>
          <a:xfrm>
            <a:off x="3621024" y="3639312"/>
            <a:ext cx="2103120" cy="594360"/>
          </a:xfrm>
          <a:prstGeom prst="rect">
            <a:avLst/>
          </a:prstGeom>
          <a:noFill/>
          <a:ln/>
        </p:spPr>
        <p:txBody>
          <a:bodyPr wrap="square" lIns="0" tIns="0" rIns="0" bIns="0" rtlCol="0" anchor="ctr"/>
          <a:lstStyle/>
          <a:p>
            <a:pPr marL="0" indent="0">
              <a:lnSpc>
                <a:spcPct val="105000"/>
              </a:lnSpc>
              <a:buNone/>
            </a:pPr>
            <a:r>
              <a:rPr lang="en-US" sz="1400" b="1" dirty="0">
                <a:solidFill>
                  <a:srgbClr val="FFFFFF"/>
                </a:solidFill>
                <a:latin typeface="Calibri" pitchFamily="34" charset="0"/>
                <a:ea typeface="Calibri" pitchFamily="34" charset="-122"/>
                <a:cs typeface="Calibri" pitchFamily="34" charset="-120"/>
              </a:rPr>
              <a:t>Verifikacija i slanje paketa</a:t>
            </a:r>
            <a:endParaRPr lang="en-US" sz="1400" dirty="0"/>
          </a:p>
        </p:txBody>
      </p:sp>
      <p:sp>
        <p:nvSpPr>
          <p:cNvPr id="17" name="Text 13"/>
          <p:cNvSpPr/>
          <p:nvPr/>
        </p:nvSpPr>
        <p:spPr>
          <a:xfrm>
            <a:off x="3621024" y="4206240"/>
            <a:ext cx="2103120" cy="1554480"/>
          </a:xfrm>
          <a:prstGeom prst="rect">
            <a:avLst/>
          </a:prstGeom>
          <a:noFill/>
          <a:ln/>
        </p:spPr>
        <p:txBody>
          <a:bodyPr wrap="square" lIns="0" tIns="0" rIns="0" bIns="0" rtlCol="0" anchor="ctr"/>
          <a:lstStyle/>
          <a:p>
            <a:pPr marL="0" indent="0">
              <a:lnSpc>
                <a:spcPct val="118000"/>
              </a:lnSpc>
              <a:buNone/>
            </a:pPr>
            <a:r>
              <a:rPr lang="en-US" sz="1400" dirty="0">
                <a:solidFill>
                  <a:srgbClr val="D7EEEA"/>
                </a:solidFill>
                <a:latin typeface="Calibri" pitchFamily="34" charset="0"/>
                <a:ea typeface="Calibri" pitchFamily="34" charset="-122"/>
                <a:cs typeface="Calibri" pitchFamily="34" charset="-120"/>
              </a:rPr>
              <a:t>Nakon verifikacije prijave, SIP BiH šalje glasački paket na prijavljenu adresu u Republici Hrvatskoj.</a:t>
            </a:r>
            <a:endParaRPr lang="en-US" sz="1400" dirty="0"/>
          </a:p>
        </p:txBody>
      </p:sp>
      <p:sp>
        <p:nvSpPr>
          <p:cNvPr id="18" name="Shape 14"/>
          <p:cNvSpPr/>
          <p:nvPr/>
        </p:nvSpPr>
        <p:spPr>
          <a:xfrm>
            <a:off x="7141464" y="1965960"/>
            <a:ext cx="585216" cy="585216"/>
          </a:xfrm>
          <a:prstGeom prst="ellipse">
            <a:avLst/>
          </a:prstGeom>
          <a:solidFill>
            <a:srgbClr val="FF6B4A"/>
          </a:solidFill>
          <a:ln/>
        </p:spPr>
      </p:sp>
      <p:sp>
        <p:nvSpPr>
          <p:cNvPr id="19" name="Text 15"/>
          <p:cNvSpPr/>
          <p:nvPr/>
        </p:nvSpPr>
        <p:spPr>
          <a:xfrm>
            <a:off x="7141464" y="1965960"/>
            <a:ext cx="585216" cy="585216"/>
          </a:xfrm>
          <a:prstGeom prst="rect">
            <a:avLst/>
          </a:prstGeom>
          <a:noFill/>
          <a:ln/>
        </p:spPr>
        <p:txBody>
          <a:bodyPr wrap="square" lIns="0" tIns="0" rIns="0" bIns="0" rtlCol="0" anchor="ctr"/>
          <a:lstStyle/>
          <a:p>
            <a:pPr marL="0" indent="0" algn="ctr">
              <a:buNone/>
            </a:pPr>
            <a:r>
              <a:rPr lang="en-US" sz="2200" b="1" dirty="0">
                <a:solidFill>
                  <a:srgbClr val="0B3B45"/>
                </a:solidFill>
                <a:latin typeface="Calibri" pitchFamily="34" charset="0"/>
                <a:ea typeface="Calibri" pitchFamily="34" charset="-122"/>
                <a:cs typeface="Calibri" pitchFamily="34" charset="-120"/>
              </a:rPr>
              <a:t>3</a:t>
            </a:r>
            <a:endParaRPr lang="en-US" sz="2200" dirty="0"/>
          </a:p>
        </p:txBody>
      </p:sp>
      <p:sp>
        <p:nvSpPr>
          <p:cNvPr id="20" name="Shape 16"/>
          <p:cNvSpPr/>
          <p:nvPr/>
        </p:nvSpPr>
        <p:spPr>
          <a:xfrm>
            <a:off x="6163056" y="2834640"/>
            <a:ext cx="2542032" cy="2697480"/>
          </a:xfrm>
          <a:prstGeom prst="roundRect">
            <a:avLst>
              <a:gd name="adj" fmla="val 3237"/>
            </a:avLst>
          </a:prstGeom>
          <a:solidFill>
            <a:srgbClr val="0F4E5A"/>
          </a:solidFill>
          <a:ln/>
        </p:spPr>
      </p:sp>
      <p:pic>
        <p:nvPicPr>
          <p:cNvPr id="21" name="Image 2" descr="preencoded.png"/>
          <p:cNvPicPr>
            <a:picLocks noChangeAspect="1"/>
          </p:cNvPicPr>
          <p:nvPr/>
        </p:nvPicPr>
        <p:blipFill>
          <a:blip r:embed="rId5"/>
          <a:stretch>
            <a:fillRect/>
          </a:stretch>
        </p:blipFill>
        <p:spPr>
          <a:xfrm>
            <a:off x="6382512" y="3090672"/>
            <a:ext cx="420624" cy="420624"/>
          </a:xfrm>
          <a:prstGeom prst="rect">
            <a:avLst/>
          </a:prstGeom>
        </p:spPr>
      </p:pic>
      <p:sp>
        <p:nvSpPr>
          <p:cNvPr id="22" name="Text 17"/>
          <p:cNvSpPr/>
          <p:nvPr/>
        </p:nvSpPr>
        <p:spPr>
          <a:xfrm>
            <a:off x="6382512" y="3639312"/>
            <a:ext cx="2103120" cy="594360"/>
          </a:xfrm>
          <a:prstGeom prst="rect">
            <a:avLst/>
          </a:prstGeom>
          <a:noFill/>
          <a:ln/>
        </p:spPr>
        <p:txBody>
          <a:bodyPr wrap="square" lIns="0" tIns="0" rIns="0" bIns="0" rtlCol="0" anchor="ctr"/>
          <a:lstStyle/>
          <a:p>
            <a:pPr marL="0" indent="0">
              <a:lnSpc>
                <a:spcPct val="105000"/>
              </a:lnSpc>
              <a:buNone/>
            </a:pPr>
            <a:r>
              <a:rPr lang="en-US" sz="1400" b="1" dirty="0">
                <a:solidFill>
                  <a:srgbClr val="FFFFFF"/>
                </a:solidFill>
                <a:latin typeface="Calibri" pitchFamily="34" charset="0"/>
                <a:ea typeface="Calibri" pitchFamily="34" charset="-122"/>
                <a:cs typeface="Calibri" pitchFamily="34" charset="-120"/>
              </a:rPr>
              <a:t>Dostava glasačkog paketa</a:t>
            </a:r>
            <a:endParaRPr lang="en-US" sz="1400" dirty="0"/>
          </a:p>
        </p:txBody>
      </p:sp>
      <p:sp>
        <p:nvSpPr>
          <p:cNvPr id="23" name="Text 18"/>
          <p:cNvSpPr/>
          <p:nvPr/>
        </p:nvSpPr>
        <p:spPr>
          <a:xfrm>
            <a:off x="6382512" y="4206240"/>
            <a:ext cx="2103120" cy="1554480"/>
          </a:xfrm>
          <a:prstGeom prst="rect">
            <a:avLst/>
          </a:prstGeom>
          <a:noFill/>
          <a:ln/>
        </p:spPr>
        <p:txBody>
          <a:bodyPr wrap="square" lIns="0" tIns="0" rIns="0" bIns="0" rtlCol="0" anchor="ctr"/>
          <a:lstStyle/>
          <a:p>
            <a:pPr marL="0" indent="0">
              <a:lnSpc>
                <a:spcPct val="118000"/>
              </a:lnSpc>
              <a:buNone/>
            </a:pPr>
            <a:r>
              <a:rPr lang="en-US" sz="1400" dirty="0">
                <a:solidFill>
                  <a:srgbClr val="D7EEEA"/>
                </a:solidFill>
                <a:latin typeface="Calibri" pitchFamily="34" charset="0"/>
                <a:ea typeface="Calibri" pitchFamily="34" charset="-122"/>
                <a:cs typeface="Calibri" pitchFamily="34" charset="-120"/>
              </a:rPr>
              <a:t>Glasački paketi (preporučeno) na adrese u Republici Hrvatskoj stižu početkom rujna.</a:t>
            </a:r>
            <a:endParaRPr lang="en-US" sz="1400" dirty="0"/>
          </a:p>
        </p:txBody>
      </p:sp>
      <p:sp>
        <p:nvSpPr>
          <p:cNvPr id="24" name="Shape 19"/>
          <p:cNvSpPr/>
          <p:nvPr/>
        </p:nvSpPr>
        <p:spPr>
          <a:xfrm>
            <a:off x="9902952" y="1965960"/>
            <a:ext cx="585216" cy="585216"/>
          </a:xfrm>
          <a:prstGeom prst="ellipse">
            <a:avLst/>
          </a:prstGeom>
          <a:solidFill>
            <a:srgbClr val="17B39A"/>
          </a:solidFill>
          <a:ln/>
        </p:spPr>
      </p:sp>
      <p:sp>
        <p:nvSpPr>
          <p:cNvPr id="25" name="Text 20"/>
          <p:cNvSpPr/>
          <p:nvPr/>
        </p:nvSpPr>
        <p:spPr>
          <a:xfrm>
            <a:off x="9902952" y="1965960"/>
            <a:ext cx="585216" cy="585216"/>
          </a:xfrm>
          <a:prstGeom prst="rect">
            <a:avLst/>
          </a:prstGeom>
          <a:noFill/>
          <a:ln/>
        </p:spPr>
        <p:txBody>
          <a:bodyPr wrap="square" lIns="0" tIns="0" rIns="0" bIns="0" rtlCol="0" anchor="ctr"/>
          <a:lstStyle/>
          <a:p>
            <a:pPr marL="0" indent="0" algn="ctr">
              <a:buNone/>
            </a:pPr>
            <a:r>
              <a:rPr lang="en-US" sz="2200" b="1" dirty="0">
                <a:solidFill>
                  <a:srgbClr val="0B3B45"/>
                </a:solidFill>
                <a:latin typeface="Calibri" pitchFamily="34" charset="0"/>
                <a:ea typeface="Calibri" pitchFamily="34" charset="-122"/>
                <a:cs typeface="Calibri" pitchFamily="34" charset="-120"/>
              </a:rPr>
              <a:t>4</a:t>
            </a:r>
            <a:endParaRPr lang="en-US" sz="2200" dirty="0"/>
          </a:p>
        </p:txBody>
      </p:sp>
      <p:sp>
        <p:nvSpPr>
          <p:cNvPr id="26" name="Shape 21"/>
          <p:cNvSpPr/>
          <p:nvPr/>
        </p:nvSpPr>
        <p:spPr>
          <a:xfrm>
            <a:off x="8924544" y="2834640"/>
            <a:ext cx="2542032" cy="2697480"/>
          </a:xfrm>
          <a:prstGeom prst="roundRect">
            <a:avLst>
              <a:gd name="adj" fmla="val 3237"/>
            </a:avLst>
          </a:prstGeom>
          <a:solidFill>
            <a:srgbClr val="0F4E5A"/>
          </a:solidFill>
          <a:ln/>
        </p:spPr>
      </p:sp>
      <p:pic>
        <p:nvPicPr>
          <p:cNvPr id="27" name="Image 3" descr="preencoded.png"/>
          <p:cNvPicPr>
            <a:picLocks noChangeAspect="1"/>
          </p:cNvPicPr>
          <p:nvPr/>
        </p:nvPicPr>
        <p:blipFill>
          <a:blip r:embed="rId6"/>
          <a:stretch>
            <a:fillRect/>
          </a:stretch>
        </p:blipFill>
        <p:spPr>
          <a:xfrm>
            <a:off x="9144000" y="3090672"/>
            <a:ext cx="420624" cy="420624"/>
          </a:xfrm>
          <a:prstGeom prst="rect">
            <a:avLst/>
          </a:prstGeom>
        </p:spPr>
      </p:pic>
      <p:sp>
        <p:nvSpPr>
          <p:cNvPr id="28" name="Text 22"/>
          <p:cNvSpPr/>
          <p:nvPr/>
        </p:nvSpPr>
        <p:spPr>
          <a:xfrm>
            <a:off x="9144000" y="3639312"/>
            <a:ext cx="2103120" cy="594360"/>
          </a:xfrm>
          <a:prstGeom prst="rect">
            <a:avLst/>
          </a:prstGeom>
          <a:noFill/>
          <a:ln/>
        </p:spPr>
        <p:txBody>
          <a:bodyPr wrap="square" lIns="0" tIns="0" rIns="0" bIns="0" rtlCol="0" anchor="ctr"/>
          <a:lstStyle/>
          <a:p>
            <a:pPr marL="0" indent="0">
              <a:lnSpc>
                <a:spcPct val="105000"/>
              </a:lnSpc>
              <a:buNone/>
            </a:pPr>
            <a:r>
              <a:rPr lang="en-US" sz="1400" b="1" dirty="0">
                <a:solidFill>
                  <a:srgbClr val="FFFFFF"/>
                </a:solidFill>
                <a:latin typeface="Calibri" pitchFamily="34" charset="0"/>
                <a:ea typeface="Calibri" pitchFamily="34" charset="-122"/>
                <a:cs typeface="Calibri" pitchFamily="34" charset="-120"/>
              </a:rPr>
              <a:t>Povrat glasačkog paketa</a:t>
            </a:r>
            <a:endParaRPr lang="en-US" sz="1400" dirty="0"/>
          </a:p>
        </p:txBody>
      </p:sp>
      <p:sp>
        <p:nvSpPr>
          <p:cNvPr id="29" name="Text 23"/>
          <p:cNvSpPr/>
          <p:nvPr/>
        </p:nvSpPr>
        <p:spPr>
          <a:xfrm>
            <a:off x="9144000" y="4092321"/>
            <a:ext cx="2103120" cy="1554480"/>
          </a:xfrm>
          <a:prstGeom prst="rect">
            <a:avLst/>
          </a:prstGeom>
          <a:noFill/>
          <a:ln/>
        </p:spPr>
        <p:txBody>
          <a:bodyPr wrap="square" lIns="0" tIns="0" rIns="0" bIns="0" rtlCol="0" anchor="ctr"/>
          <a:lstStyle/>
          <a:p>
            <a:pPr marL="0" indent="0">
              <a:lnSpc>
                <a:spcPct val="118000"/>
              </a:lnSpc>
              <a:buNone/>
            </a:pPr>
            <a:r>
              <a:rPr lang="en-US" sz="1400" dirty="0">
                <a:solidFill>
                  <a:srgbClr val="D7EEEA"/>
                </a:solidFill>
                <a:latin typeface="Calibri" pitchFamily="34" charset="0"/>
                <a:ea typeface="Calibri" pitchFamily="34" charset="-122"/>
                <a:cs typeface="Calibri" pitchFamily="34" charset="-120"/>
              </a:rPr>
              <a:t>Paket se poštom vraća na adresu SIP-a BiH u Sarajevu (navedenu na povratnoj kuverti), najkasnije 7 dana nakon glasovanja.</a:t>
            </a:r>
            <a:endParaRPr lang="en-US" sz="1400" dirty="0"/>
          </a:p>
        </p:txBody>
      </p:sp>
      <p:sp>
        <p:nvSpPr>
          <p:cNvPr id="30" name="Text 24"/>
          <p:cNvSpPr/>
          <p:nvPr/>
        </p:nvSpPr>
        <p:spPr>
          <a:xfrm>
            <a:off x="11323015" y="6437376"/>
            <a:ext cx="457200" cy="274320"/>
          </a:xfrm>
          <a:prstGeom prst="rect">
            <a:avLst/>
          </a:prstGeom>
          <a:noFill/>
          <a:ln/>
        </p:spPr>
        <p:txBody>
          <a:bodyPr wrap="square" lIns="0" tIns="0" rIns="0" bIns="0" rtlCol="0" anchor="ctr"/>
          <a:lstStyle/>
          <a:p>
            <a:pPr marL="0" indent="0" algn="r">
              <a:buNone/>
            </a:pPr>
            <a:r>
              <a:rPr lang="en-US" sz="1000" b="1" dirty="0">
                <a:solidFill>
                  <a:srgbClr val="5C7A80"/>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AF8"/>
        </a:solidFill>
        <a:effectLst/>
      </p:bgPr>
    </p:bg>
    <p:spTree>
      <p:nvGrpSpPr>
        <p:cNvPr id="1" name=""/>
        <p:cNvGrpSpPr/>
        <p:nvPr/>
      </p:nvGrpSpPr>
      <p:grpSpPr>
        <a:xfrm>
          <a:off x="0" y="0"/>
          <a:ext cx="0" cy="0"/>
          <a:chOff x="0" y="0"/>
          <a:chExt cx="0" cy="0"/>
        </a:xfrm>
      </p:grpSpPr>
      <p:sp>
        <p:nvSpPr>
          <p:cNvPr id="2" name="Text 0"/>
          <p:cNvSpPr/>
          <p:nvPr/>
        </p:nvSpPr>
        <p:spPr>
          <a:xfrm>
            <a:off x="640080" y="457200"/>
            <a:ext cx="10881360" cy="640080"/>
          </a:xfrm>
          <a:prstGeom prst="rect">
            <a:avLst/>
          </a:prstGeom>
          <a:noFill/>
          <a:ln/>
        </p:spPr>
        <p:txBody>
          <a:bodyPr wrap="square" lIns="0" tIns="0" rIns="0" bIns="0" rtlCol="0" anchor="ctr"/>
          <a:lstStyle/>
          <a:p>
            <a:pPr marL="0" indent="0">
              <a:buNone/>
            </a:pPr>
            <a:r>
              <a:rPr lang="en-US" sz="3000" b="1" dirty="0">
                <a:solidFill>
                  <a:srgbClr val="0B3B45"/>
                </a:solidFill>
                <a:latin typeface="Calibri" pitchFamily="34" charset="0"/>
                <a:ea typeface="Calibri" pitchFamily="34" charset="-122"/>
                <a:cs typeface="Calibri" pitchFamily="34" charset="-120"/>
              </a:rPr>
              <a:t>Sadržaj glasačkog paketa</a:t>
            </a:r>
            <a:endParaRPr lang="en-US" sz="3000" dirty="0"/>
          </a:p>
        </p:txBody>
      </p:sp>
      <p:sp>
        <p:nvSpPr>
          <p:cNvPr id="3" name="Text 1"/>
          <p:cNvSpPr/>
          <p:nvPr/>
        </p:nvSpPr>
        <p:spPr>
          <a:xfrm>
            <a:off x="640080" y="1051560"/>
            <a:ext cx="10881360" cy="365760"/>
          </a:xfrm>
          <a:prstGeom prst="rect">
            <a:avLst/>
          </a:prstGeom>
          <a:noFill/>
          <a:ln/>
        </p:spPr>
        <p:txBody>
          <a:bodyPr wrap="square" lIns="0" tIns="0" rIns="0" bIns="0" rtlCol="0" anchor="ctr"/>
          <a:lstStyle/>
          <a:p>
            <a:pPr marL="0" indent="0">
              <a:buNone/>
            </a:pPr>
            <a:r>
              <a:rPr lang="en-US" sz="1400" dirty="0">
                <a:latin typeface="Calibri" pitchFamily="34" charset="0"/>
                <a:ea typeface="Calibri" pitchFamily="34" charset="-122"/>
                <a:cs typeface="Calibri" pitchFamily="34" charset="-120"/>
              </a:rPr>
              <a:t>Broj i vrsta glasačkih listića ovise o mjestu prebivališta birača u BiH</a:t>
            </a:r>
            <a:endParaRPr lang="en-US" sz="1400" dirty="0"/>
          </a:p>
        </p:txBody>
      </p:sp>
      <p:sp>
        <p:nvSpPr>
          <p:cNvPr id="4" name="Shape 2"/>
          <p:cNvSpPr/>
          <p:nvPr/>
        </p:nvSpPr>
        <p:spPr>
          <a:xfrm>
            <a:off x="640080" y="1417320"/>
            <a:ext cx="5358384" cy="3063240"/>
          </a:xfrm>
          <a:prstGeom prst="roundRect">
            <a:avLst>
              <a:gd name="adj" fmla="val 2687"/>
            </a:avLst>
          </a:prstGeom>
          <a:solidFill>
            <a:srgbClr val="FFFFFF"/>
          </a:solidFill>
          <a:ln/>
          <a:effectLst>
            <a:outerShdw blurRad="101600" dist="25400" dir="5400000" algn="bl" rotWithShape="0">
              <a:srgbClr val="0B3B45">
                <a:alpha val="12000"/>
              </a:srgbClr>
            </a:outerShdw>
          </a:effectLst>
        </p:spPr>
      </p:sp>
      <p:sp>
        <p:nvSpPr>
          <p:cNvPr id="5" name="Shape 3"/>
          <p:cNvSpPr/>
          <p:nvPr/>
        </p:nvSpPr>
        <p:spPr>
          <a:xfrm>
            <a:off x="640080" y="1417320"/>
            <a:ext cx="5358384" cy="822960"/>
          </a:xfrm>
          <a:prstGeom prst="roundRect">
            <a:avLst>
              <a:gd name="adj" fmla="val 10000"/>
            </a:avLst>
          </a:prstGeom>
          <a:solidFill>
            <a:srgbClr val="0B3B45"/>
          </a:solidFill>
          <a:ln/>
        </p:spPr>
      </p:sp>
      <p:sp>
        <p:nvSpPr>
          <p:cNvPr id="6" name="Shape 4"/>
          <p:cNvSpPr/>
          <p:nvPr/>
        </p:nvSpPr>
        <p:spPr>
          <a:xfrm>
            <a:off x="640080" y="1828800"/>
            <a:ext cx="5358384" cy="411480"/>
          </a:xfrm>
          <a:prstGeom prst="rect">
            <a:avLst/>
          </a:prstGeom>
          <a:solidFill>
            <a:srgbClr val="0B3B45"/>
          </a:solidFill>
          <a:ln/>
        </p:spPr>
      </p:sp>
      <p:sp>
        <p:nvSpPr>
          <p:cNvPr id="8" name="Text 5"/>
          <p:cNvSpPr/>
          <p:nvPr/>
        </p:nvSpPr>
        <p:spPr>
          <a:xfrm>
            <a:off x="1481328" y="1490472"/>
            <a:ext cx="3621024" cy="402336"/>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Federacija BiH</a:t>
            </a:r>
            <a:endParaRPr lang="en-US" sz="2000" dirty="0"/>
          </a:p>
        </p:txBody>
      </p:sp>
      <p:sp>
        <p:nvSpPr>
          <p:cNvPr id="9" name="Text 6"/>
          <p:cNvSpPr/>
          <p:nvPr/>
        </p:nvSpPr>
        <p:spPr>
          <a:xfrm>
            <a:off x="1481328" y="1874520"/>
            <a:ext cx="3621024" cy="310896"/>
          </a:xfrm>
          <a:prstGeom prst="rect">
            <a:avLst/>
          </a:prstGeom>
          <a:noFill/>
          <a:ln/>
        </p:spPr>
        <p:txBody>
          <a:bodyPr wrap="square" lIns="0" tIns="0" rIns="0" bIns="0" rtlCol="0" anchor="ctr"/>
          <a:lstStyle/>
          <a:p>
            <a:pPr marL="0" indent="0">
              <a:buNone/>
            </a:pPr>
            <a:r>
              <a:rPr lang="en-US" sz="1400" dirty="0">
                <a:solidFill>
                  <a:srgbClr val="D7EEEA"/>
                </a:solidFill>
                <a:latin typeface="Calibri" pitchFamily="34" charset="0"/>
                <a:ea typeface="Calibri" pitchFamily="34" charset="-122"/>
                <a:cs typeface="Calibri" pitchFamily="34" charset="-120"/>
              </a:rPr>
              <a:t>4 glasačka listića</a:t>
            </a:r>
            <a:endParaRPr lang="en-US" sz="1400" dirty="0"/>
          </a:p>
        </p:txBody>
      </p:sp>
      <p:sp>
        <p:nvSpPr>
          <p:cNvPr id="10" name="Shape 7"/>
          <p:cNvSpPr/>
          <p:nvPr/>
        </p:nvSpPr>
        <p:spPr>
          <a:xfrm>
            <a:off x="5212080" y="1591056"/>
            <a:ext cx="457200" cy="457200"/>
          </a:xfrm>
          <a:prstGeom prst="ellipse">
            <a:avLst/>
          </a:prstGeom>
          <a:solidFill>
            <a:srgbClr val="FF6B4A"/>
          </a:solidFill>
          <a:ln/>
        </p:spPr>
      </p:sp>
      <p:sp>
        <p:nvSpPr>
          <p:cNvPr id="11" name="Text 8"/>
          <p:cNvSpPr/>
          <p:nvPr/>
        </p:nvSpPr>
        <p:spPr>
          <a:xfrm>
            <a:off x="5212080" y="1591056"/>
            <a:ext cx="457200" cy="457200"/>
          </a:xfrm>
          <a:prstGeom prst="rect">
            <a:avLst/>
          </a:prstGeom>
          <a:noFill/>
          <a:ln/>
        </p:spPr>
        <p:txBody>
          <a:bodyPr wrap="square" lIns="0" tIns="0" rIns="0" bIns="0" rtlCol="0" anchor="ctr"/>
          <a:lstStyle/>
          <a:p>
            <a:pPr marL="0" indent="0" algn="ctr">
              <a:buNone/>
            </a:pPr>
            <a:r>
              <a:rPr lang="en-US" sz="1400" b="1" dirty="0">
                <a:solidFill>
                  <a:srgbClr val="0B3B45"/>
                </a:solidFill>
                <a:latin typeface="Calibri" pitchFamily="34" charset="0"/>
                <a:ea typeface="Calibri" pitchFamily="34" charset="-122"/>
                <a:cs typeface="Calibri" pitchFamily="34" charset="-120"/>
              </a:rPr>
              <a:t>4</a:t>
            </a:r>
            <a:endParaRPr lang="en-US" sz="1400" dirty="0"/>
          </a:p>
        </p:txBody>
      </p:sp>
      <p:sp>
        <p:nvSpPr>
          <p:cNvPr id="12" name="Text 9"/>
          <p:cNvSpPr/>
          <p:nvPr/>
        </p:nvSpPr>
        <p:spPr>
          <a:xfrm>
            <a:off x="914400" y="2404872"/>
            <a:ext cx="4809744" cy="1965960"/>
          </a:xfrm>
          <a:prstGeom prst="rect">
            <a:avLst/>
          </a:prstGeom>
          <a:noFill/>
          <a:ln/>
        </p:spPr>
        <p:txBody>
          <a:bodyPr wrap="square" lIns="0" tIns="0" rIns="0" bIns="0" rtlCol="0" anchor="t"/>
          <a:lstStyle/>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Županijske skupštine</a:t>
            </a:r>
            <a:endParaRPr lang="en-US" sz="1400" dirty="0"/>
          </a:p>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Zastupnički dom Parlamenta Federacije BiH</a:t>
            </a:r>
            <a:endParaRPr lang="en-US" sz="1400" dirty="0"/>
          </a:p>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Zastupnički dom Parlamentarne skupštine BiH</a:t>
            </a:r>
            <a:endParaRPr lang="en-US" sz="1400" dirty="0"/>
          </a:p>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Hrvatskog ili bošnjačkog člana Predsjedništva BiH</a:t>
            </a:r>
            <a:endParaRPr lang="en-US" sz="1400" dirty="0"/>
          </a:p>
        </p:txBody>
      </p:sp>
      <p:sp>
        <p:nvSpPr>
          <p:cNvPr id="13" name="Shape 10"/>
          <p:cNvSpPr/>
          <p:nvPr/>
        </p:nvSpPr>
        <p:spPr>
          <a:xfrm>
            <a:off x="6254496" y="1417320"/>
            <a:ext cx="5358384" cy="3063240"/>
          </a:xfrm>
          <a:prstGeom prst="roundRect">
            <a:avLst>
              <a:gd name="adj" fmla="val 2687"/>
            </a:avLst>
          </a:prstGeom>
          <a:solidFill>
            <a:srgbClr val="FFFFFF"/>
          </a:solidFill>
          <a:ln/>
          <a:effectLst>
            <a:outerShdw blurRad="101600" dist="25400" dir="5400000" algn="bl" rotWithShape="0">
              <a:srgbClr val="0B3B45">
                <a:alpha val="12000"/>
              </a:srgbClr>
            </a:outerShdw>
          </a:effectLst>
        </p:spPr>
      </p:sp>
      <p:sp>
        <p:nvSpPr>
          <p:cNvPr id="14" name="Shape 11"/>
          <p:cNvSpPr/>
          <p:nvPr/>
        </p:nvSpPr>
        <p:spPr>
          <a:xfrm>
            <a:off x="6254496" y="1417320"/>
            <a:ext cx="5358384" cy="822960"/>
          </a:xfrm>
          <a:prstGeom prst="roundRect">
            <a:avLst>
              <a:gd name="adj" fmla="val 10000"/>
            </a:avLst>
          </a:prstGeom>
          <a:solidFill>
            <a:srgbClr val="0B3B45"/>
          </a:solidFill>
          <a:ln/>
        </p:spPr>
      </p:sp>
      <p:sp>
        <p:nvSpPr>
          <p:cNvPr id="15" name="Shape 12"/>
          <p:cNvSpPr/>
          <p:nvPr/>
        </p:nvSpPr>
        <p:spPr>
          <a:xfrm>
            <a:off x="6254496" y="1828800"/>
            <a:ext cx="5358384" cy="411480"/>
          </a:xfrm>
          <a:prstGeom prst="rect">
            <a:avLst/>
          </a:prstGeom>
          <a:solidFill>
            <a:srgbClr val="0B3B45"/>
          </a:solidFill>
          <a:ln/>
        </p:spPr>
      </p:sp>
      <p:sp>
        <p:nvSpPr>
          <p:cNvPr id="17" name="Text 13"/>
          <p:cNvSpPr/>
          <p:nvPr/>
        </p:nvSpPr>
        <p:spPr>
          <a:xfrm>
            <a:off x="7095744" y="1490472"/>
            <a:ext cx="3621024" cy="402336"/>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Republika Srpska</a:t>
            </a:r>
            <a:endParaRPr lang="en-US" sz="2000" dirty="0"/>
          </a:p>
        </p:txBody>
      </p:sp>
      <p:sp>
        <p:nvSpPr>
          <p:cNvPr id="18" name="Text 14"/>
          <p:cNvSpPr/>
          <p:nvPr/>
        </p:nvSpPr>
        <p:spPr>
          <a:xfrm>
            <a:off x="7095744" y="1874520"/>
            <a:ext cx="3621024" cy="310896"/>
          </a:xfrm>
          <a:prstGeom prst="rect">
            <a:avLst/>
          </a:prstGeom>
          <a:noFill/>
          <a:ln/>
        </p:spPr>
        <p:txBody>
          <a:bodyPr wrap="square" lIns="0" tIns="0" rIns="0" bIns="0" rtlCol="0" anchor="ctr"/>
          <a:lstStyle/>
          <a:p>
            <a:pPr marL="0" indent="0">
              <a:buNone/>
            </a:pPr>
            <a:r>
              <a:rPr lang="en-US" sz="1400" dirty="0">
                <a:solidFill>
                  <a:srgbClr val="D7EEEA"/>
                </a:solidFill>
                <a:latin typeface="Calibri" pitchFamily="34" charset="0"/>
                <a:ea typeface="Calibri" pitchFamily="34" charset="-122"/>
                <a:cs typeface="Calibri" pitchFamily="34" charset="-120"/>
              </a:rPr>
              <a:t>3 glasačka listića</a:t>
            </a:r>
            <a:endParaRPr lang="en-US" sz="1400" dirty="0"/>
          </a:p>
        </p:txBody>
      </p:sp>
      <p:sp>
        <p:nvSpPr>
          <p:cNvPr id="19" name="Shape 15"/>
          <p:cNvSpPr/>
          <p:nvPr/>
        </p:nvSpPr>
        <p:spPr>
          <a:xfrm>
            <a:off x="10826496" y="1591056"/>
            <a:ext cx="457200" cy="457200"/>
          </a:xfrm>
          <a:prstGeom prst="ellipse">
            <a:avLst/>
          </a:prstGeom>
          <a:solidFill>
            <a:srgbClr val="17B39A"/>
          </a:solidFill>
          <a:ln/>
        </p:spPr>
      </p:sp>
      <p:sp>
        <p:nvSpPr>
          <p:cNvPr id="20" name="Text 16"/>
          <p:cNvSpPr/>
          <p:nvPr/>
        </p:nvSpPr>
        <p:spPr>
          <a:xfrm>
            <a:off x="10826496" y="1591056"/>
            <a:ext cx="457200" cy="457200"/>
          </a:xfrm>
          <a:prstGeom prst="rect">
            <a:avLst/>
          </a:prstGeom>
          <a:noFill/>
          <a:ln/>
        </p:spPr>
        <p:txBody>
          <a:bodyPr wrap="square" lIns="0" tIns="0" rIns="0" bIns="0" rtlCol="0" anchor="ctr"/>
          <a:lstStyle/>
          <a:p>
            <a:pPr marL="0" indent="0" algn="ctr">
              <a:buNone/>
            </a:pPr>
            <a:r>
              <a:rPr lang="en-US" sz="1400" b="1" dirty="0">
                <a:solidFill>
                  <a:srgbClr val="0B3B45"/>
                </a:solidFill>
                <a:latin typeface="Calibri" pitchFamily="34" charset="0"/>
                <a:ea typeface="Calibri" pitchFamily="34" charset="-122"/>
                <a:cs typeface="Calibri" pitchFamily="34" charset="-120"/>
              </a:rPr>
              <a:t>3</a:t>
            </a:r>
            <a:endParaRPr lang="en-US" sz="1400" dirty="0"/>
          </a:p>
        </p:txBody>
      </p:sp>
      <p:sp>
        <p:nvSpPr>
          <p:cNvPr id="21" name="Text 17"/>
          <p:cNvSpPr/>
          <p:nvPr/>
        </p:nvSpPr>
        <p:spPr>
          <a:xfrm>
            <a:off x="6528816" y="2404872"/>
            <a:ext cx="4809744" cy="1965960"/>
          </a:xfrm>
          <a:prstGeom prst="rect">
            <a:avLst/>
          </a:prstGeom>
          <a:noFill/>
          <a:ln/>
        </p:spPr>
        <p:txBody>
          <a:bodyPr wrap="square" lIns="0" tIns="0" rIns="0" bIns="0" rtlCol="0" anchor="t"/>
          <a:lstStyle/>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Narodna skupština Republike Srpske</a:t>
            </a:r>
            <a:endParaRPr lang="en-US" sz="1400" dirty="0"/>
          </a:p>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Predsjednik i potpredsjednici Republike Srpske</a:t>
            </a:r>
            <a:endParaRPr lang="en-US" sz="1400" dirty="0"/>
          </a:p>
          <a:p>
            <a:pPr marL="342900" indent="-342900">
              <a:lnSpc>
                <a:spcPct val="108000"/>
              </a:lnSpc>
              <a:spcAft>
                <a:spcPts val="1100"/>
              </a:spcAft>
              <a:buSzPct val="100000"/>
              <a:buFont typeface="+mj-lt"/>
              <a:buAutoNum type="arabicPeriod"/>
            </a:pPr>
            <a:r>
              <a:rPr lang="en-US" sz="1400" dirty="0">
                <a:solidFill>
                  <a:srgbClr val="0F2A30"/>
                </a:solidFill>
                <a:latin typeface="Calibri" pitchFamily="34" charset="0"/>
                <a:ea typeface="Calibri" pitchFamily="34" charset="-122"/>
                <a:cs typeface="Calibri" pitchFamily="34" charset="-120"/>
              </a:rPr>
              <a:t>Srpski član Predsjedništva BiH</a:t>
            </a:r>
            <a:endParaRPr lang="en-US" sz="1400" dirty="0"/>
          </a:p>
        </p:txBody>
      </p:sp>
      <p:sp>
        <p:nvSpPr>
          <p:cNvPr id="22" name="Shape 18"/>
          <p:cNvSpPr/>
          <p:nvPr/>
        </p:nvSpPr>
        <p:spPr>
          <a:xfrm>
            <a:off x="640080" y="4700016"/>
            <a:ext cx="10908792" cy="1325880"/>
          </a:xfrm>
          <a:prstGeom prst="roundRect">
            <a:avLst>
              <a:gd name="adj" fmla="val 6207"/>
            </a:avLst>
          </a:prstGeom>
          <a:solidFill>
            <a:srgbClr val="FFEDE7"/>
          </a:solidFill>
          <a:ln/>
          <a:effectLst>
            <a:outerShdw blurRad="101600" dist="25400" dir="5400000" algn="bl" rotWithShape="0">
              <a:srgbClr val="0B3B45">
                <a:alpha val="12000"/>
              </a:srgbClr>
            </a:outerShdw>
          </a:effectLst>
        </p:spPr>
      </p:sp>
      <p:pic>
        <p:nvPicPr>
          <p:cNvPr id="23" name="Image 2" descr="preencoded.png"/>
          <p:cNvPicPr>
            <a:picLocks noChangeAspect="1"/>
          </p:cNvPicPr>
          <p:nvPr/>
        </p:nvPicPr>
        <p:blipFill>
          <a:blip r:embed="rId3"/>
          <a:stretch>
            <a:fillRect/>
          </a:stretch>
        </p:blipFill>
        <p:spPr>
          <a:xfrm>
            <a:off x="914400" y="4956048"/>
            <a:ext cx="402336" cy="402336"/>
          </a:xfrm>
          <a:prstGeom prst="rect">
            <a:avLst/>
          </a:prstGeom>
        </p:spPr>
      </p:pic>
      <p:sp>
        <p:nvSpPr>
          <p:cNvPr id="24" name="Text 19"/>
          <p:cNvSpPr/>
          <p:nvPr/>
        </p:nvSpPr>
        <p:spPr>
          <a:xfrm>
            <a:off x="1481328" y="4828032"/>
            <a:ext cx="9829800" cy="731520"/>
          </a:xfrm>
          <a:prstGeom prst="rect">
            <a:avLst/>
          </a:prstGeom>
          <a:noFill/>
          <a:ln/>
        </p:spPr>
        <p:txBody>
          <a:bodyPr wrap="square" lIns="0" tIns="0" rIns="0" bIns="0" rtlCol="0" anchor="ctr"/>
          <a:lstStyle/>
          <a:p>
            <a:pPr marL="0" indent="0">
              <a:lnSpc>
                <a:spcPct val="118000"/>
              </a:lnSpc>
              <a:buNone/>
            </a:pPr>
            <a:r>
              <a:rPr lang="en-US" sz="1400" dirty="0">
                <a:solidFill>
                  <a:srgbClr val="0F2A30"/>
                </a:solidFill>
                <a:latin typeface="Calibri" pitchFamily="34" charset="0"/>
                <a:ea typeface="Calibri" pitchFamily="34" charset="-122"/>
                <a:cs typeface="Calibri" pitchFamily="34" charset="-120"/>
              </a:rPr>
              <a:t>Uz glasačke listiće nalazi se i obrazac s osobnim podacima birača. Za valjanost glasovanja potrebno je: potpisati obrazac, priložiti presliku važećeg osobnog dokumenta korištenog pri registraciji, vratiti obrazac, presliku dokumenta i ispunjene glasačke listiće u povratnoj kuverti.</a:t>
            </a:r>
            <a:endParaRPr lang="en-US" sz="1400" dirty="0"/>
          </a:p>
        </p:txBody>
      </p:sp>
      <p:sp>
        <p:nvSpPr>
          <p:cNvPr id="25" name="Text 20"/>
          <p:cNvSpPr/>
          <p:nvPr/>
        </p:nvSpPr>
        <p:spPr>
          <a:xfrm>
            <a:off x="1481328" y="5596128"/>
            <a:ext cx="9829800" cy="384048"/>
          </a:xfrm>
          <a:prstGeom prst="rect">
            <a:avLst/>
          </a:prstGeom>
          <a:noFill/>
          <a:ln/>
        </p:spPr>
        <p:txBody>
          <a:bodyPr wrap="square" lIns="0" tIns="0" rIns="0" bIns="0" rtlCol="0" anchor="ctr"/>
          <a:lstStyle/>
          <a:p>
            <a:pPr marL="0" indent="0">
              <a:lnSpc>
                <a:spcPct val="115000"/>
              </a:lnSpc>
              <a:buNone/>
            </a:pPr>
            <a:r>
              <a:rPr lang="en-US" sz="1400" b="1" dirty="0">
                <a:solidFill>
                  <a:srgbClr val="0B3B45"/>
                </a:solidFill>
                <a:latin typeface="Calibri" pitchFamily="34" charset="0"/>
                <a:ea typeface="Calibri" pitchFamily="34" charset="-122"/>
                <a:cs typeface="Calibri" pitchFamily="34" charset="-120"/>
              </a:rPr>
              <a:t>Bez </a:t>
            </a:r>
            <a:r>
              <a:rPr lang="hr-HR" sz="1400" b="1" dirty="0">
                <a:solidFill>
                  <a:srgbClr val="0B3B45"/>
                </a:solidFill>
                <a:latin typeface="Calibri" pitchFamily="34" charset="0"/>
                <a:ea typeface="Calibri" pitchFamily="34" charset="-122"/>
                <a:cs typeface="Calibri" pitchFamily="34" charset="-120"/>
              </a:rPr>
              <a:t>vraćenog </a:t>
            </a:r>
            <a:r>
              <a:rPr lang="en-US" sz="1400" b="1" dirty="0" err="1">
                <a:solidFill>
                  <a:srgbClr val="0B3B45"/>
                </a:solidFill>
                <a:latin typeface="Calibri" pitchFamily="34" charset="0"/>
                <a:ea typeface="Calibri" pitchFamily="34" charset="-122"/>
                <a:cs typeface="Calibri" pitchFamily="34" charset="-120"/>
              </a:rPr>
              <a:t>potpisanog</a:t>
            </a:r>
            <a:r>
              <a:rPr lang="en-US" sz="1400" b="1" dirty="0">
                <a:solidFill>
                  <a:srgbClr val="0B3B45"/>
                </a:solidFill>
                <a:latin typeface="Calibri" pitchFamily="34" charset="0"/>
                <a:ea typeface="Calibri" pitchFamily="34" charset="-122"/>
                <a:cs typeface="Calibri" pitchFamily="34" charset="-120"/>
              </a:rPr>
              <a:t> obrasca i preslike važećeg osobnog dokumenta glasovanje nije važeće.</a:t>
            </a:r>
            <a:endParaRPr lang="en-US" sz="1400" dirty="0"/>
          </a:p>
        </p:txBody>
      </p:sp>
      <p:sp>
        <p:nvSpPr>
          <p:cNvPr id="26" name="Text 21"/>
          <p:cNvSpPr/>
          <p:nvPr/>
        </p:nvSpPr>
        <p:spPr>
          <a:xfrm>
            <a:off x="11323015" y="6437376"/>
            <a:ext cx="457200" cy="274320"/>
          </a:xfrm>
          <a:prstGeom prst="rect">
            <a:avLst/>
          </a:prstGeom>
          <a:noFill/>
          <a:ln/>
        </p:spPr>
        <p:txBody>
          <a:bodyPr wrap="square" lIns="0" tIns="0" rIns="0" bIns="0" rtlCol="0" anchor="ctr"/>
          <a:lstStyle/>
          <a:p>
            <a:pPr marL="0" indent="0" algn="r">
              <a:buNone/>
            </a:pPr>
            <a:r>
              <a:rPr lang="en-US" sz="1000" b="1" dirty="0">
                <a:solidFill>
                  <a:srgbClr val="89A9A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B3B45"/>
        </a:solidFill>
        <a:effectLst/>
      </p:bgPr>
    </p:bg>
    <p:spTree>
      <p:nvGrpSpPr>
        <p:cNvPr id="1" name=""/>
        <p:cNvGrpSpPr/>
        <p:nvPr/>
      </p:nvGrpSpPr>
      <p:grpSpPr>
        <a:xfrm>
          <a:off x="0" y="0"/>
          <a:ext cx="0" cy="0"/>
          <a:chOff x="0" y="0"/>
          <a:chExt cx="0" cy="0"/>
        </a:xfrm>
      </p:grpSpPr>
      <p:sp>
        <p:nvSpPr>
          <p:cNvPr id="5" name="Text 2"/>
          <p:cNvSpPr/>
          <p:nvPr/>
        </p:nvSpPr>
        <p:spPr>
          <a:xfrm>
            <a:off x="-1" y="1527421"/>
            <a:ext cx="12191695" cy="82296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Hvala na pozornosti!</a:t>
            </a:r>
            <a:endParaRPr kumimoji="0" lang="en-US"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3"/>
          <p:cNvSpPr/>
          <p:nvPr/>
        </p:nvSpPr>
        <p:spPr>
          <a:xfrm>
            <a:off x="305" y="2999791"/>
            <a:ext cx="12191695" cy="45720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D7EEEA"/>
                </a:solidFill>
                <a:effectLst/>
                <a:uLnTx/>
                <a:uFillTx/>
                <a:latin typeface="Calibri" pitchFamily="34" charset="0"/>
                <a:ea typeface="Calibri" pitchFamily="34" charset="-122"/>
                <a:cs typeface="Calibri" pitchFamily="34" charset="-120"/>
              </a:rPr>
              <a:t>Za sve dodatne informacije obratite se koordinatorima u BiH.</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hape 4"/>
          <p:cNvSpPr/>
          <p:nvPr/>
        </p:nvSpPr>
        <p:spPr>
          <a:xfrm>
            <a:off x="5090008" y="3977640"/>
            <a:ext cx="2011680" cy="0"/>
          </a:xfrm>
          <a:prstGeom prst="line">
            <a:avLst/>
          </a:prstGeom>
          <a:noFill/>
          <a:ln w="25400">
            <a:solidFill>
              <a:srgbClr val="FF6B4A"/>
            </a:solidFill>
            <a:prstDash val="solid"/>
          </a:ln>
        </p:spPr>
      </p:sp>
      <p:sp>
        <p:nvSpPr>
          <p:cNvPr id="8" name="Text 5"/>
          <p:cNvSpPr/>
          <p:nvPr/>
        </p:nvSpPr>
        <p:spPr>
          <a:xfrm>
            <a:off x="0" y="4206240"/>
            <a:ext cx="12191695" cy="41148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200" normalizeH="0" baseline="0" noProof="0" dirty="0">
                <a:ln>
                  <a:noFill/>
                </a:ln>
                <a:solidFill>
                  <a:srgbClr val="FF6B4A"/>
                </a:solidFill>
                <a:effectLst/>
                <a:uLnTx/>
                <a:uFillTx/>
                <a:latin typeface="Calibri" pitchFamily="34" charset="0"/>
                <a:ea typeface="Calibri" pitchFamily="34" charset="-122"/>
                <a:cs typeface="Calibri" pitchFamily="34" charset="-120"/>
              </a:rPr>
              <a:t>OPĆI IZBORI U BiH — 4. LISTOPADA 2026.</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0B3B45"/>
        </a:solidFill>
        <a:effectLst/>
      </p:bgPr>
    </p:bg>
    <p:spTree>
      <p:nvGrpSpPr>
        <p:cNvPr id="1" name=""/>
        <p:cNvGrpSpPr/>
        <p:nvPr/>
      </p:nvGrpSpPr>
      <p:grpSpPr>
        <a:xfrm>
          <a:off x="0" y="0"/>
          <a:ext cx="0" cy="0"/>
          <a:chOff x="0" y="0"/>
          <a:chExt cx="0" cy="0"/>
        </a:xfrm>
      </p:grpSpPr>
      <p:graphicFrame>
        <p:nvGraphicFramePr>
          <p:cNvPr id="3" name="Tablica 2">
            <a:extLst>
              <a:ext uri="{FF2B5EF4-FFF2-40B4-BE49-F238E27FC236}">
                <a16:creationId xmlns:a16="http://schemas.microsoft.com/office/drawing/2014/main" id="{4C21F725-327E-9BDE-43F1-AB62F7666B08}"/>
              </a:ext>
            </a:extLst>
          </p:cNvPr>
          <p:cNvGraphicFramePr>
            <a:graphicFrameLocks noGrp="1"/>
          </p:cNvGraphicFramePr>
          <p:nvPr>
            <p:extLst>
              <p:ext uri="{D42A27DB-BD31-4B8C-83A1-F6EECF244321}">
                <p14:modId xmlns:p14="http://schemas.microsoft.com/office/powerpoint/2010/main" val="397398999"/>
              </p:ext>
            </p:extLst>
          </p:nvPr>
        </p:nvGraphicFramePr>
        <p:xfrm>
          <a:off x="0" y="1"/>
          <a:ext cx="12192000" cy="7000741"/>
        </p:xfrm>
        <a:graphic>
          <a:graphicData uri="http://schemas.openxmlformats.org/drawingml/2006/table">
            <a:tbl>
              <a:tblPr>
                <a:tableStyleId>{5C22544A-7EE6-4342-B048-85BDC9FD1C3A}</a:tableStyleId>
              </a:tblPr>
              <a:tblGrid>
                <a:gridCol w="3338536">
                  <a:extLst>
                    <a:ext uri="{9D8B030D-6E8A-4147-A177-3AD203B41FA5}">
                      <a16:colId xmlns:a16="http://schemas.microsoft.com/office/drawing/2014/main" val="2746516680"/>
                    </a:ext>
                  </a:extLst>
                </a:gridCol>
                <a:gridCol w="2894807">
                  <a:extLst>
                    <a:ext uri="{9D8B030D-6E8A-4147-A177-3AD203B41FA5}">
                      <a16:colId xmlns:a16="http://schemas.microsoft.com/office/drawing/2014/main" val="2898188627"/>
                    </a:ext>
                  </a:extLst>
                </a:gridCol>
                <a:gridCol w="3655487">
                  <a:extLst>
                    <a:ext uri="{9D8B030D-6E8A-4147-A177-3AD203B41FA5}">
                      <a16:colId xmlns:a16="http://schemas.microsoft.com/office/drawing/2014/main" val="903935336"/>
                    </a:ext>
                  </a:extLst>
                </a:gridCol>
                <a:gridCol w="2303170">
                  <a:extLst>
                    <a:ext uri="{9D8B030D-6E8A-4147-A177-3AD203B41FA5}">
                      <a16:colId xmlns:a16="http://schemas.microsoft.com/office/drawing/2014/main" val="1943733939"/>
                    </a:ext>
                  </a:extLst>
                </a:gridCol>
              </a:tblGrid>
              <a:tr h="238096">
                <a:tc gridSpan="4">
                  <a:txBody>
                    <a:bodyPr/>
                    <a:lstStyle/>
                    <a:p>
                      <a:pPr algn="ctr" fontAlgn="b">
                        <a:buNone/>
                      </a:pPr>
                      <a:r>
                        <a:rPr lang="hr-BA" sz="1400" b="1" u="none" strike="noStrike" dirty="0">
                          <a:effectLst/>
                        </a:rPr>
                        <a:t>KOORDINATORI ZA DOPISNO GLASOVANJE - OPĆI IZBORI 2026. GODINE  </a:t>
                      </a:r>
                      <a:endParaRPr lang="hr-BA" sz="1400" b="1" i="0" u="none" strike="noStrike" dirty="0">
                        <a:solidFill>
                          <a:srgbClr val="000000"/>
                        </a:solidFill>
                        <a:effectLst/>
                        <a:latin typeface="Calibri" panose="020F0502020204030204" pitchFamily="34" charset="0"/>
                      </a:endParaRPr>
                    </a:p>
                  </a:txBody>
                  <a:tcPr marL="5153" marR="5153" marT="5153" marB="0" anchor="b"/>
                </a:tc>
                <a:tc hMerge="1">
                  <a:txBody>
                    <a:bodyPr/>
                    <a:lstStyle/>
                    <a:p>
                      <a:endParaRPr lang="hr-BA"/>
                    </a:p>
                  </a:txBody>
                  <a:tcPr/>
                </a:tc>
                <a:tc hMerge="1">
                  <a:txBody>
                    <a:bodyPr/>
                    <a:lstStyle/>
                    <a:p>
                      <a:endParaRPr lang="hr-BA"/>
                    </a:p>
                  </a:txBody>
                  <a:tcPr/>
                </a:tc>
                <a:tc hMerge="1">
                  <a:txBody>
                    <a:bodyPr/>
                    <a:lstStyle/>
                    <a:p>
                      <a:endParaRPr lang="hr-BA"/>
                    </a:p>
                  </a:txBody>
                  <a:tcPr/>
                </a:tc>
                <a:extLst>
                  <a:ext uri="{0D108BD9-81ED-4DB2-BD59-A6C34878D82A}">
                    <a16:rowId xmlns:a16="http://schemas.microsoft.com/office/drawing/2014/main" val="991509444"/>
                  </a:ext>
                </a:extLst>
              </a:tr>
              <a:tr h="275044">
                <a:tc>
                  <a:txBody>
                    <a:bodyPr/>
                    <a:lstStyle/>
                    <a:p>
                      <a:pPr algn="ctr" fontAlgn="ctr">
                        <a:buNone/>
                      </a:pPr>
                      <a:r>
                        <a:rPr lang="hr-BA" sz="1400" b="1" u="none" strike="noStrike" dirty="0">
                          <a:effectLst/>
                        </a:rPr>
                        <a:t>ORGANIZACIJA</a:t>
                      </a:r>
                      <a:endParaRPr lang="hr-BA" sz="1400" b="1" i="0" u="none" strike="noStrike" dirty="0">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b="1" u="none" strike="noStrike" dirty="0">
                          <a:effectLst/>
                        </a:rPr>
                        <a:t>KOORDINATOR</a:t>
                      </a:r>
                      <a:endParaRPr lang="hr-BA" sz="1400" b="1" i="0" u="none" strike="noStrike" dirty="0">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b="1" u="none" strike="noStrike" dirty="0">
                          <a:effectLst/>
                        </a:rPr>
                        <a:t>E-MAIL</a:t>
                      </a:r>
                      <a:endParaRPr lang="hr-BA" sz="1400" b="1" i="0" u="none" strike="noStrike" dirty="0">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b="1" u="none" strike="noStrike" dirty="0">
                          <a:effectLst/>
                        </a:rPr>
                        <a:t>TEL/MOB</a:t>
                      </a:r>
                      <a:endParaRPr lang="hr-BA" sz="1400" b="1" i="0" u="none" strike="noStrike" dirty="0">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758455436"/>
                  </a:ext>
                </a:extLst>
              </a:tr>
              <a:tr h="275044">
                <a:tc>
                  <a:txBody>
                    <a:bodyPr/>
                    <a:lstStyle/>
                    <a:p>
                      <a:pPr algn="ctr" fontAlgn="ctr">
                        <a:buNone/>
                      </a:pPr>
                      <a:r>
                        <a:rPr lang="hr-BA" sz="1400" u="none" strike="noStrike">
                          <a:effectLst/>
                        </a:rPr>
                        <a:t>ŽO UNSKO SANSKA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SAŠA SOKAČ</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3"/>
                        </a:rPr>
                        <a:t>sokac755@gmail.com;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061/871-735</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335365639"/>
                  </a:ext>
                </a:extLst>
              </a:tr>
              <a:tr h="275044">
                <a:tc>
                  <a:txBody>
                    <a:bodyPr/>
                    <a:lstStyle/>
                    <a:p>
                      <a:pPr algn="ctr" fontAlgn="ctr">
                        <a:buNone/>
                      </a:pPr>
                      <a:r>
                        <a:rPr lang="hr-BA" sz="1400" u="none" strike="noStrike">
                          <a:effectLst/>
                        </a:rPr>
                        <a:t>ŽO POSAVINA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MATO BRKIĆ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4"/>
                        </a:rPr>
                        <a:t>brkicmato@gmail.com;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063/488-715</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579656740"/>
                  </a:ext>
                </a:extLst>
              </a:tr>
              <a:tr h="275044">
                <a:tc>
                  <a:txBody>
                    <a:bodyPr/>
                    <a:lstStyle/>
                    <a:p>
                      <a:pPr algn="ctr" fontAlgn="ctr">
                        <a:buNone/>
                      </a:pPr>
                      <a:r>
                        <a:rPr lang="hr-BA" sz="1400" u="none" strike="noStrike">
                          <a:effectLst/>
                        </a:rPr>
                        <a:t>ŽO SOLI</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VINKO PAVLOVIĆ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5"/>
                        </a:rPr>
                        <a:t>vinko_18@hotmail.com;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061/296-672</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4235758640"/>
                  </a:ext>
                </a:extLst>
              </a:tr>
              <a:tr h="275044">
                <a:tc>
                  <a:txBody>
                    <a:bodyPr/>
                    <a:lstStyle/>
                    <a:p>
                      <a:pPr algn="ctr" fontAlgn="ctr">
                        <a:buNone/>
                      </a:pPr>
                      <a:r>
                        <a:rPr lang="hr-BA" sz="1400" u="none" strike="noStrike">
                          <a:effectLst/>
                        </a:rPr>
                        <a:t>ŽO ZENIČKO DOBOJSKA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JOSIP NIKOLIĆ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6"/>
                        </a:rPr>
                        <a:t>nikjosip@gmail.com;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063/957-295</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2706418446"/>
                  </a:ext>
                </a:extLst>
              </a:tr>
              <a:tr h="275044">
                <a:tc>
                  <a:txBody>
                    <a:bodyPr/>
                    <a:lstStyle/>
                    <a:p>
                      <a:pPr algn="ctr" fontAlgn="ctr">
                        <a:buNone/>
                      </a:pPr>
                      <a:r>
                        <a:rPr lang="hr-BA" sz="1400" u="none" strike="noStrike">
                          <a:effectLst/>
                        </a:rPr>
                        <a:t>ŽO SREDIŠNJA BOSNA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GORAN BATINIĆ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dirty="0">
                          <a:effectLst/>
                          <a:hlinkClick r:id="rId7"/>
                        </a:rPr>
                        <a:t>goranbatinic4@gmail.com;</a:t>
                      </a:r>
                      <a:endParaRPr lang="hr-BA" sz="1400" b="0" i="0" u="sng" strike="noStrike" dirty="0">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063/275-609</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96823697"/>
                  </a:ext>
                </a:extLst>
              </a:tr>
              <a:tr h="275044">
                <a:tc>
                  <a:txBody>
                    <a:bodyPr/>
                    <a:lstStyle/>
                    <a:p>
                      <a:pPr algn="ctr" fontAlgn="ctr">
                        <a:buNone/>
                      </a:pPr>
                      <a:r>
                        <a:rPr lang="hr-BA" sz="1400" u="none" strike="noStrike">
                          <a:effectLst/>
                        </a:rPr>
                        <a:t>ŽO HNŽ</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ĐURO PRKAČIN</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8"/>
                        </a:rPr>
                        <a:t>dprkacin@gmail.com;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063/405-092</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1864440671"/>
                  </a:ext>
                </a:extLst>
              </a:tr>
              <a:tr h="275044">
                <a:tc>
                  <a:txBody>
                    <a:bodyPr/>
                    <a:lstStyle/>
                    <a:p>
                      <a:pPr algn="ctr" fontAlgn="ctr">
                        <a:buNone/>
                      </a:pPr>
                      <a:r>
                        <a:rPr lang="hr-BA" sz="1400" u="none" strike="noStrike">
                          <a:effectLst/>
                        </a:rPr>
                        <a:t>ŽO ZHŽ</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SLAVEN ĆORLUKA</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9"/>
                        </a:rPr>
                        <a:t>slaven.corluka@hotmail.com;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063/701-531</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2818929351"/>
                  </a:ext>
                </a:extLst>
              </a:tr>
              <a:tr h="275044">
                <a:tc>
                  <a:txBody>
                    <a:bodyPr/>
                    <a:lstStyle/>
                    <a:p>
                      <a:pPr algn="ctr" fontAlgn="ctr">
                        <a:buNone/>
                      </a:pPr>
                      <a:r>
                        <a:rPr lang="hr-BA" sz="1400" u="none" strike="noStrike">
                          <a:effectLst/>
                        </a:rPr>
                        <a:t>ŽO VRHBOSANSKA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IGOR RADOVANOVIĆ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b">
                        <a:buNone/>
                      </a:pPr>
                      <a:r>
                        <a:rPr lang="hr-BA" sz="1400" u="sng" strike="noStrike">
                          <a:effectLst/>
                          <a:hlinkClick r:id="rId10"/>
                        </a:rPr>
                        <a:t>igor.sarajevo@live.com;</a:t>
                      </a:r>
                      <a:endParaRPr lang="hr-BA" sz="1400" b="0" i="0" u="sng" strike="noStrike">
                        <a:solidFill>
                          <a:srgbClr val="0563C1"/>
                        </a:solidFill>
                        <a:effectLst/>
                        <a:latin typeface="Calibri" panose="020F0502020204030204" pitchFamily="34" charset="0"/>
                      </a:endParaRPr>
                    </a:p>
                  </a:txBody>
                  <a:tcPr marL="5153" marR="5153" marT="5153" marB="0" anchor="b"/>
                </a:tc>
                <a:tc>
                  <a:txBody>
                    <a:bodyPr/>
                    <a:lstStyle/>
                    <a:p>
                      <a:pPr algn="ctr" fontAlgn="ctr">
                        <a:buNone/>
                      </a:pPr>
                      <a:r>
                        <a:rPr lang="hr-BA" sz="1400" u="none" strike="noStrike">
                          <a:effectLst/>
                        </a:rPr>
                        <a:t>065/457-133</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2262398734"/>
                  </a:ext>
                </a:extLst>
              </a:tr>
              <a:tr h="275044">
                <a:tc>
                  <a:txBody>
                    <a:bodyPr/>
                    <a:lstStyle/>
                    <a:p>
                      <a:pPr algn="ctr" fontAlgn="ctr">
                        <a:buNone/>
                      </a:pPr>
                      <a:r>
                        <a:rPr lang="hr-BA" sz="1400" u="none" strike="noStrike">
                          <a:effectLst/>
                        </a:rPr>
                        <a:t>ŽO HERCEGBOSANSKA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KREŠIMIR SARIĆ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dirty="0">
                          <a:solidFill>
                            <a:schemeClr val="accent1">
                              <a:lumMod val="75000"/>
                            </a:schemeClr>
                          </a:solidFill>
                          <a:effectLst/>
                        </a:rPr>
                        <a:t> kresimir.saric.obljaj@gmail.com;</a:t>
                      </a:r>
                      <a:endParaRPr lang="hr-BA" sz="1400" b="0" i="0" u="sng" strike="noStrike" dirty="0">
                        <a:solidFill>
                          <a:schemeClr val="accent1">
                            <a:lumMod val="75000"/>
                          </a:schemeClr>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063/343-044</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211495793"/>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GORAN MILIĆ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1"/>
                        </a:rPr>
                        <a:t>goran.milic983@gmail.com;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063/343-785</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2030516118"/>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ANTE ĆURČIĆ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2"/>
                        </a:rPr>
                        <a:t>antecurcic2505@gmail.com;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063/044-273</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2927568707"/>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KRISTINA ČIČAK</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b">
                        <a:buNone/>
                      </a:pPr>
                      <a:r>
                        <a:rPr lang="hr-BA" sz="1400" u="sng" strike="noStrike">
                          <a:effectLst/>
                          <a:hlinkClick r:id="rId13"/>
                        </a:rPr>
                        <a:t>simickristina08@gmail.com;</a:t>
                      </a:r>
                      <a:endParaRPr lang="hr-BA" sz="1400" b="0" i="0" u="sng" strike="noStrike">
                        <a:solidFill>
                          <a:srgbClr val="0563C1"/>
                        </a:solidFill>
                        <a:effectLst/>
                        <a:latin typeface="Calibri" panose="020F0502020204030204" pitchFamily="34" charset="0"/>
                      </a:endParaRPr>
                    </a:p>
                  </a:txBody>
                  <a:tcPr marL="5153" marR="5153" marT="5153" marB="0" anchor="b"/>
                </a:tc>
                <a:tc>
                  <a:txBody>
                    <a:bodyPr/>
                    <a:lstStyle/>
                    <a:p>
                      <a:pPr algn="ctr" fontAlgn="ctr">
                        <a:buNone/>
                      </a:pPr>
                      <a:r>
                        <a:rPr lang="hr-BA" sz="1400" u="none" strike="noStrike">
                          <a:effectLst/>
                        </a:rPr>
                        <a:t>063/764-786</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648394306"/>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ANTONIJA ČOLIĆ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4"/>
                        </a:rPr>
                        <a:t>miseticantonija1@gmail.com;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063/202-580</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00872131"/>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SREĆKO MARKOVIĆ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5"/>
                        </a:rPr>
                        <a:t>borovicadoo@gmail.com;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063/281-391</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953078337"/>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IVICA JURIĆ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6"/>
                        </a:rPr>
                        <a:t>ivica9juric@gmail.com;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063/405-289</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1762125584"/>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NIKOLA KNEZ</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7"/>
                        </a:rPr>
                        <a:t>kneznikola5@gmail.com;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063/848-639</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532032929"/>
                  </a:ext>
                </a:extLst>
              </a:tr>
              <a:tr h="275044">
                <a:tc>
                  <a:txBody>
                    <a:bodyPr/>
                    <a:lstStyle/>
                    <a:p>
                      <a:pPr algn="ctr" fontAlgn="ctr">
                        <a:buNone/>
                      </a:pPr>
                      <a:r>
                        <a:rPr lang="hr-BA" sz="1400" u="none" strike="noStrike">
                          <a:effectLst/>
                        </a:rPr>
                        <a:t>RO SJEVEROZAPADNA BOSNA</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FRANJO JUKIĆ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18"/>
                        </a:rPr>
                        <a:t>franjojjkuc@gmail.com;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063/927-973</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403503354"/>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LJILJANA DOŠEN</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b">
                        <a:buNone/>
                      </a:pPr>
                      <a:r>
                        <a:rPr lang="hr-BA" sz="1400" u="sng" strike="noStrike">
                          <a:effectLst/>
                          <a:hlinkClick r:id="rId19"/>
                        </a:rPr>
                        <a:t>ljiljana.dosen@gradgradiska.com;</a:t>
                      </a:r>
                      <a:endParaRPr lang="hr-BA" sz="1400" b="0" i="0" u="sng" strike="noStrike">
                        <a:solidFill>
                          <a:srgbClr val="0563C1"/>
                        </a:solidFill>
                        <a:effectLst/>
                        <a:latin typeface="Calibri" panose="020F0502020204030204" pitchFamily="34" charset="0"/>
                      </a:endParaRPr>
                    </a:p>
                  </a:txBody>
                  <a:tcPr marL="5153" marR="5153" marT="5153" marB="0" anchor="b"/>
                </a:tc>
                <a:tc>
                  <a:txBody>
                    <a:bodyPr/>
                    <a:lstStyle/>
                    <a:p>
                      <a:pPr algn="ctr" fontAlgn="ctr">
                        <a:buNone/>
                      </a:pPr>
                      <a:r>
                        <a:rPr lang="hr-BA" sz="1400" u="none" strike="noStrike">
                          <a:effectLst/>
                        </a:rPr>
                        <a:t>065/646-782</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836753960"/>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MARKO MAJDANDŽIĆ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20"/>
                        </a:rPr>
                        <a:t>msolar.ivanjska@gmail.com;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066/878-353</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031280881"/>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MARIJAN ČUTURA</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21"/>
                        </a:rPr>
                        <a:t>cutura.marijan123@gmail.com;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065/537-584</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404669873"/>
                  </a:ext>
                </a:extLst>
              </a:tr>
              <a:tr h="275044">
                <a:tc>
                  <a:txBody>
                    <a:bodyPr/>
                    <a:lstStyle/>
                    <a:p>
                      <a:pPr algn="ctr" fontAlgn="ctr">
                        <a:buNone/>
                      </a:pPr>
                      <a:r>
                        <a:rPr lang="hr-BA" sz="1400" u="none" strike="noStrike">
                          <a:effectLst/>
                        </a:rPr>
                        <a:t>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NEDELJKO PERIĆ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22"/>
                        </a:rPr>
                        <a:t>nedeljkoperic@hotmail.com;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066/170-677</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409689827"/>
                  </a:ext>
                </a:extLst>
              </a:tr>
              <a:tr h="436633">
                <a:tc>
                  <a:txBody>
                    <a:bodyPr/>
                    <a:lstStyle/>
                    <a:p>
                      <a:pPr algn="ctr" fontAlgn="ctr">
                        <a:buNone/>
                      </a:pPr>
                      <a:r>
                        <a:rPr lang="hr-BA" sz="1400" u="none" strike="noStrike">
                          <a:effectLst/>
                        </a:rPr>
                        <a:t>RO ZA POSAVINU</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JOSIP JERKOVIĆ          </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23"/>
                        </a:rPr>
                        <a:t>josip.jerkovic1@gmail.com;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a:effectLst/>
                        </a:rPr>
                        <a:t>066/000-228</a:t>
                      </a:r>
                      <a:br>
                        <a:rPr lang="hr-BA" sz="1400" u="none" strike="noStrike">
                          <a:effectLst/>
                        </a:rPr>
                      </a:br>
                      <a:r>
                        <a:rPr lang="hr-BA" sz="1400" u="none" strike="noStrike">
                          <a:effectLst/>
                        </a:rPr>
                        <a:t>00385 91056506042 </a:t>
                      </a:r>
                      <a:endParaRPr lang="hr-BA" sz="1400" b="0" i="0" u="none" strike="noStrike">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597835740"/>
                  </a:ext>
                </a:extLst>
              </a:tr>
              <a:tr h="275044">
                <a:tc>
                  <a:txBody>
                    <a:bodyPr/>
                    <a:lstStyle/>
                    <a:p>
                      <a:pPr algn="ctr" fontAlgn="ctr">
                        <a:buNone/>
                      </a:pPr>
                      <a:r>
                        <a:rPr lang="hr-BA" sz="1400" u="none" strike="noStrike">
                          <a:effectLst/>
                        </a:rPr>
                        <a:t>ORG.ZA BRČKO DISTRIKT</a:t>
                      </a:r>
                      <a:endParaRPr lang="hr-BA" sz="1400" b="1"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none" strike="noStrike">
                          <a:effectLst/>
                        </a:rPr>
                        <a:t>MIROSLAV GELJIĆ</a:t>
                      </a:r>
                      <a:endParaRPr lang="hr-BA" sz="1400" b="0" i="0" u="none" strike="noStrike">
                        <a:solidFill>
                          <a:srgbClr val="000000"/>
                        </a:solidFill>
                        <a:effectLst/>
                        <a:latin typeface="Times New Roman" panose="02020603050405020304" pitchFamily="18" charset="0"/>
                      </a:endParaRPr>
                    </a:p>
                  </a:txBody>
                  <a:tcPr marL="5153" marR="5153" marT="5153" marB="0" anchor="ctr"/>
                </a:tc>
                <a:tc>
                  <a:txBody>
                    <a:bodyPr/>
                    <a:lstStyle/>
                    <a:p>
                      <a:pPr algn="ctr" fontAlgn="ctr">
                        <a:buNone/>
                      </a:pPr>
                      <a:r>
                        <a:rPr lang="hr-BA" sz="1400" u="sng" strike="noStrike">
                          <a:effectLst/>
                          <a:hlinkClick r:id="rId24"/>
                        </a:rPr>
                        <a:t>geljicmv@gmail.com;</a:t>
                      </a:r>
                      <a:endParaRPr lang="hr-BA" sz="1400" b="0" i="0" u="sng" strike="noStrike">
                        <a:solidFill>
                          <a:srgbClr val="0563C1"/>
                        </a:solidFill>
                        <a:effectLst/>
                        <a:latin typeface="Calibri" panose="020F0502020204030204" pitchFamily="34" charset="0"/>
                      </a:endParaRPr>
                    </a:p>
                  </a:txBody>
                  <a:tcPr marL="5153" marR="5153" marT="5153" marB="0" anchor="ctr"/>
                </a:tc>
                <a:tc>
                  <a:txBody>
                    <a:bodyPr/>
                    <a:lstStyle/>
                    <a:p>
                      <a:pPr algn="ctr" fontAlgn="ctr">
                        <a:buNone/>
                      </a:pPr>
                      <a:r>
                        <a:rPr lang="hr-BA" sz="1400" u="none" strike="noStrike" dirty="0">
                          <a:effectLst/>
                        </a:rPr>
                        <a:t>063/115-941</a:t>
                      </a:r>
                      <a:endParaRPr lang="hr-BA" sz="1400" b="0" i="0" u="none" strike="noStrike" dirty="0">
                        <a:solidFill>
                          <a:srgbClr val="000000"/>
                        </a:solidFill>
                        <a:effectLst/>
                        <a:latin typeface="Times New Roman" panose="02020603050405020304" pitchFamily="18" charset="0"/>
                      </a:endParaRPr>
                    </a:p>
                  </a:txBody>
                  <a:tcPr marL="5153" marR="5153" marT="5153" marB="0" anchor="ctr"/>
                </a:tc>
                <a:extLst>
                  <a:ext uri="{0D108BD9-81ED-4DB2-BD59-A6C34878D82A}">
                    <a16:rowId xmlns:a16="http://schemas.microsoft.com/office/drawing/2014/main" val="344167139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